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2.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0"/>
  </p:notesMasterIdLst>
  <p:sldIdLst>
    <p:sldId id="257" r:id="rId5"/>
    <p:sldId id="324" r:id="rId6"/>
    <p:sldId id="258" r:id="rId7"/>
    <p:sldId id="259" r:id="rId8"/>
    <p:sldId id="393" r:id="rId9"/>
    <p:sldId id="486" r:id="rId10"/>
    <p:sldId id="488" r:id="rId11"/>
    <p:sldId id="492" r:id="rId12"/>
    <p:sldId id="489" r:id="rId13"/>
    <p:sldId id="491" r:id="rId14"/>
    <p:sldId id="514" r:id="rId15"/>
    <p:sldId id="515" r:id="rId16"/>
    <p:sldId id="494" r:id="rId17"/>
    <p:sldId id="495" r:id="rId18"/>
    <p:sldId id="496" r:id="rId19"/>
    <p:sldId id="325" r:id="rId20"/>
    <p:sldId id="498" r:id="rId21"/>
    <p:sldId id="309" r:id="rId22"/>
    <p:sldId id="516" r:id="rId23"/>
    <p:sldId id="310" r:id="rId24"/>
    <p:sldId id="517" r:id="rId25"/>
    <p:sldId id="303" r:id="rId26"/>
    <p:sldId id="519" r:id="rId27"/>
    <p:sldId id="518" r:id="rId28"/>
    <p:sldId id="520" r:id="rId29"/>
    <p:sldId id="524" r:id="rId30"/>
    <p:sldId id="521" r:id="rId31"/>
    <p:sldId id="522" r:id="rId32"/>
    <p:sldId id="525" r:id="rId33"/>
    <p:sldId id="526" r:id="rId34"/>
    <p:sldId id="527" r:id="rId35"/>
    <p:sldId id="326" r:id="rId36"/>
    <p:sldId id="510" r:id="rId37"/>
    <p:sldId id="327" r:id="rId38"/>
    <p:sldId id="328" r:id="rId3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68D4BD-4366-9C40-8BB2-EB26B4672143}" v="22" dt="2023-09-12T07:31:46.99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86281" autoAdjust="0"/>
  </p:normalViewPr>
  <p:slideViewPr>
    <p:cSldViewPr>
      <p:cViewPr varScale="1">
        <p:scale>
          <a:sx n="95" d="100"/>
          <a:sy n="95" d="100"/>
        </p:scale>
        <p:origin x="1662"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Gorada" userId="c73cddd3-c4f4-431f-bbda-899bc0d56d95" providerId="ADAL" clId="{7768D4BD-4366-9C40-8BB2-EB26B4672143}"/>
    <pc:docChg chg="undo custSel addSld delSld modSld sldOrd">
      <pc:chgData name="Mohamed Gorada" userId="c73cddd3-c4f4-431f-bbda-899bc0d56d95" providerId="ADAL" clId="{7768D4BD-4366-9C40-8BB2-EB26B4672143}" dt="2023-09-12T07:47:01.251" v="820" actId="2696"/>
      <pc:docMkLst>
        <pc:docMk/>
      </pc:docMkLst>
      <pc:sldChg chg="modSp add mod ord">
        <pc:chgData name="Mohamed Gorada" userId="c73cddd3-c4f4-431f-bbda-899bc0d56d95" providerId="ADAL" clId="{7768D4BD-4366-9C40-8BB2-EB26B4672143}" dt="2023-09-12T07:33:35.013" v="817" actId="20577"/>
        <pc:sldMkLst>
          <pc:docMk/>
          <pc:sldMk cId="1134510929" sldId="259"/>
        </pc:sldMkLst>
        <pc:spChg chg="mod">
          <ac:chgData name="Mohamed Gorada" userId="c73cddd3-c4f4-431f-bbda-899bc0d56d95" providerId="ADAL" clId="{7768D4BD-4366-9C40-8BB2-EB26B4672143}" dt="2023-09-12T07:33:35.013" v="817" actId="20577"/>
          <ac:spMkLst>
            <pc:docMk/>
            <pc:sldMk cId="1134510929" sldId="259"/>
            <ac:spMk id="3" creationId="{00000000-0000-0000-0000-000000000000}"/>
          </ac:spMkLst>
        </pc:spChg>
      </pc:sldChg>
      <pc:sldChg chg="modSp mod">
        <pc:chgData name="Mohamed Gorada" userId="c73cddd3-c4f4-431f-bbda-899bc0d56d95" providerId="ADAL" clId="{7768D4BD-4366-9C40-8BB2-EB26B4672143}" dt="2023-09-11T20:52:28.103" v="414" actId="5793"/>
        <pc:sldMkLst>
          <pc:docMk/>
          <pc:sldMk cId="3560378148" sldId="303"/>
        </pc:sldMkLst>
        <pc:spChg chg="mod">
          <ac:chgData name="Mohamed Gorada" userId="c73cddd3-c4f4-431f-bbda-899bc0d56d95" providerId="ADAL" clId="{7768D4BD-4366-9C40-8BB2-EB26B4672143}" dt="2023-09-11T17:42:19.362" v="113"/>
          <ac:spMkLst>
            <pc:docMk/>
            <pc:sldMk cId="3560378148" sldId="303"/>
            <ac:spMk id="2" creationId="{00000000-0000-0000-0000-000000000000}"/>
          </ac:spMkLst>
        </pc:spChg>
        <pc:spChg chg="mod">
          <ac:chgData name="Mohamed Gorada" userId="c73cddd3-c4f4-431f-bbda-899bc0d56d95" providerId="ADAL" clId="{7768D4BD-4366-9C40-8BB2-EB26B4672143}" dt="2023-09-11T20:52:28.103" v="414" actId="5793"/>
          <ac:spMkLst>
            <pc:docMk/>
            <pc:sldMk cId="3560378148" sldId="303"/>
            <ac:spMk id="3" creationId="{00000000-0000-0000-0000-000000000000}"/>
          </ac:spMkLst>
        </pc:spChg>
      </pc:sldChg>
      <pc:sldChg chg="modSp mod">
        <pc:chgData name="Mohamed Gorada" userId="c73cddd3-c4f4-431f-bbda-899bc0d56d95" providerId="ADAL" clId="{7768D4BD-4366-9C40-8BB2-EB26B4672143}" dt="2023-09-11T18:31:50.763" v="129" actId="2711"/>
        <pc:sldMkLst>
          <pc:docMk/>
          <pc:sldMk cId="85404747" sldId="306"/>
        </pc:sldMkLst>
        <pc:spChg chg="mod">
          <ac:chgData name="Mohamed Gorada" userId="c73cddd3-c4f4-431f-bbda-899bc0d56d95" providerId="ADAL" clId="{7768D4BD-4366-9C40-8BB2-EB26B4672143}" dt="2023-09-11T18:31:50.763" v="129" actId="2711"/>
          <ac:spMkLst>
            <pc:docMk/>
            <pc:sldMk cId="85404747" sldId="306"/>
            <ac:spMk id="3" creationId="{00000000-0000-0000-0000-000000000000}"/>
          </ac:spMkLst>
        </pc:spChg>
      </pc:sldChg>
      <pc:sldChg chg="addSp delSp modSp mod modAnim">
        <pc:chgData name="Mohamed Gorada" userId="c73cddd3-c4f4-431f-bbda-899bc0d56d95" providerId="ADAL" clId="{7768D4BD-4366-9C40-8BB2-EB26B4672143}" dt="2023-09-11T21:59:04.976" v="748"/>
        <pc:sldMkLst>
          <pc:docMk/>
          <pc:sldMk cId="295664506" sldId="307"/>
        </pc:sldMkLst>
        <pc:spChg chg="mod">
          <ac:chgData name="Mohamed Gorada" userId="c73cddd3-c4f4-431f-bbda-899bc0d56d95" providerId="ADAL" clId="{7768D4BD-4366-9C40-8BB2-EB26B4672143}" dt="2023-09-11T21:59:04.976" v="748"/>
          <ac:spMkLst>
            <pc:docMk/>
            <pc:sldMk cId="295664506" sldId="307"/>
            <ac:spMk id="2" creationId="{00000000-0000-0000-0000-000000000000}"/>
          </ac:spMkLst>
        </pc:spChg>
        <pc:picChg chg="add mod">
          <ac:chgData name="Mohamed Gorada" userId="c73cddd3-c4f4-431f-bbda-899bc0d56d95" providerId="ADAL" clId="{7768D4BD-4366-9C40-8BB2-EB26B4672143}" dt="2023-09-11T21:58:45.576" v="747" actId="1076"/>
          <ac:picMkLst>
            <pc:docMk/>
            <pc:sldMk cId="295664506" sldId="307"/>
            <ac:picMk id="3" creationId="{80AF3D00-4A32-08A1-F573-8CB22C1750ED}"/>
          </ac:picMkLst>
        </pc:picChg>
        <pc:picChg chg="del">
          <ac:chgData name="Mohamed Gorada" userId="c73cddd3-c4f4-431f-bbda-899bc0d56d95" providerId="ADAL" clId="{7768D4BD-4366-9C40-8BB2-EB26B4672143}" dt="2023-09-11T21:58:23.334" v="743" actId="21"/>
          <ac:picMkLst>
            <pc:docMk/>
            <pc:sldMk cId="295664506" sldId="307"/>
            <ac:picMk id="4" creationId="{00000000-0000-0000-0000-000000000000}"/>
          </ac:picMkLst>
        </pc:picChg>
      </pc:sldChg>
      <pc:sldChg chg="del">
        <pc:chgData name="Mohamed Gorada" userId="c73cddd3-c4f4-431f-bbda-899bc0d56d95" providerId="ADAL" clId="{7768D4BD-4366-9C40-8BB2-EB26B4672143}" dt="2023-09-11T17:17:23.826" v="84" actId="2696"/>
        <pc:sldMkLst>
          <pc:docMk/>
          <pc:sldMk cId="757767447" sldId="308"/>
        </pc:sldMkLst>
      </pc:sldChg>
      <pc:sldChg chg="modSp mod">
        <pc:chgData name="Mohamed Gorada" userId="c73cddd3-c4f4-431f-bbda-899bc0d56d95" providerId="ADAL" clId="{7768D4BD-4366-9C40-8BB2-EB26B4672143}" dt="2023-09-11T17:15:07.620" v="80" actId="108"/>
        <pc:sldMkLst>
          <pc:docMk/>
          <pc:sldMk cId="2951489607" sldId="309"/>
        </pc:sldMkLst>
        <pc:spChg chg="mod">
          <ac:chgData name="Mohamed Gorada" userId="c73cddd3-c4f4-431f-bbda-899bc0d56d95" providerId="ADAL" clId="{7768D4BD-4366-9C40-8BB2-EB26B4672143}" dt="2023-09-11T17:15:07.620" v="80" actId="108"/>
          <ac:spMkLst>
            <pc:docMk/>
            <pc:sldMk cId="2951489607" sldId="309"/>
            <ac:spMk id="3" creationId="{00000000-0000-0000-0000-000000000000}"/>
          </ac:spMkLst>
        </pc:spChg>
        <pc:picChg chg="mod">
          <ac:chgData name="Mohamed Gorada" userId="c73cddd3-c4f4-431f-bbda-899bc0d56d95" providerId="ADAL" clId="{7768D4BD-4366-9C40-8BB2-EB26B4672143}" dt="2023-09-11T16:37:48.443" v="64" actId="14100"/>
          <ac:picMkLst>
            <pc:docMk/>
            <pc:sldMk cId="2951489607" sldId="309"/>
            <ac:picMk id="4" creationId="{00000000-0000-0000-0000-000000000000}"/>
          </ac:picMkLst>
        </pc:picChg>
      </pc:sldChg>
      <pc:sldChg chg="add del">
        <pc:chgData name="Mohamed Gorada" userId="c73cddd3-c4f4-431f-bbda-899bc0d56d95" providerId="ADAL" clId="{7768D4BD-4366-9C40-8BB2-EB26B4672143}" dt="2023-09-12T07:36:54.146" v="819" actId="2696"/>
        <pc:sldMkLst>
          <pc:docMk/>
          <pc:sldMk cId="2503649028" sldId="310"/>
        </pc:sldMkLst>
      </pc:sldChg>
      <pc:sldChg chg="del">
        <pc:chgData name="Mohamed Gorada" userId="c73cddd3-c4f4-431f-bbda-899bc0d56d95" providerId="ADAL" clId="{7768D4BD-4366-9C40-8BB2-EB26B4672143}" dt="2023-09-11T20:41:34.508" v="361" actId="2696"/>
        <pc:sldMkLst>
          <pc:docMk/>
          <pc:sldMk cId="3117082544" sldId="311"/>
        </pc:sldMkLst>
      </pc:sldChg>
      <pc:sldChg chg="del">
        <pc:chgData name="Mohamed Gorada" userId="c73cddd3-c4f4-431f-bbda-899bc0d56d95" providerId="ADAL" clId="{7768D4BD-4366-9C40-8BB2-EB26B4672143}" dt="2023-09-11T21:05:46.829" v="426" actId="2696"/>
        <pc:sldMkLst>
          <pc:docMk/>
          <pc:sldMk cId="4120071750" sldId="312"/>
        </pc:sldMkLst>
      </pc:sldChg>
      <pc:sldChg chg="del">
        <pc:chgData name="Mohamed Gorada" userId="c73cddd3-c4f4-431f-bbda-899bc0d56d95" providerId="ADAL" clId="{7768D4BD-4366-9C40-8BB2-EB26B4672143}" dt="2023-09-11T20:41:25.003" v="360" actId="2696"/>
        <pc:sldMkLst>
          <pc:docMk/>
          <pc:sldMk cId="3938557285" sldId="313"/>
        </pc:sldMkLst>
      </pc:sldChg>
      <pc:sldChg chg="addSp delSp modSp mod">
        <pc:chgData name="Mohamed Gorada" userId="c73cddd3-c4f4-431f-bbda-899bc0d56d95" providerId="ADAL" clId="{7768D4BD-4366-9C40-8BB2-EB26B4672143}" dt="2023-09-11T18:21:33.797" v="128"/>
        <pc:sldMkLst>
          <pc:docMk/>
          <pc:sldMk cId="3193792640" sldId="315"/>
        </pc:sldMkLst>
        <pc:spChg chg="mod">
          <ac:chgData name="Mohamed Gorada" userId="c73cddd3-c4f4-431f-bbda-899bc0d56d95" providerId="ADAL" clId="{7768D4BD-4366-9C40-8BB2-EB26B4672143}" dt="2023-09-11T18:21:33.797" v="128"/>
          <ac:spMkLst>
            <pc:docMk/>
            <pc:sldMk cId="3193792640" sldId="315"/>
            <ac:spMk id="2" creationId="{00000000-0000-0000-0000-000000000000}"/>
          </ac:spMkLst>
        </pc:spChg>
        <pc:spChg chg="mod">
          <ac:chgData name="Mohamed Gorada" userId="c73cddd3-c4f4-431f-bbda-899bc0d56d95" providerId="ADAL" clId="{7768D4BD-4366-9C40-8BB2-EB26B4672143}" dt="2023-09-11T18:20:39.025" v="121" actId="20577"/>
          <ac:spMkLst>
            <pc:docMk/>
            <pc:sldMk cId="3193792640" sldId="315"/>
            <ac:spMk id="3" creationId="{00000000-0000-0000-0000-000000000000}"/>
          </ac:spMkLst>
        </pc:spChg>
        <pc:picChg chg="del">
          <ac:chgData name="Mohamed Gorada" userId="c73cddd3-c4f4-431f-bbda-899bc0d56d95" providerId="ADAL" clId="{7768D4BD-4366-9C40-8BB2-EB26B4672143}" dt="2023-09-11T18:20:35.388" v="120" actId="21"/>
          <ac:picMkLst>
            <pc:docMk/>
            <pc:sldMk cId="3193792640" sldId="315"/>
            <ac:picMk id="4" creationId="{00000000-0000-0000-0000-000000000000}"/>
          </ac:picMkLst>
        </pc:picChg>
        <pc:picChg chg="add mod">
          <ac:chgData name="Mohamed Gorada" userId="c73cddd3-c4f4-431f-bbda-899bc0d56d95" providerId="ADAL" clId="{7768D4BD-4366-9C40-8BB2-EB26B4672143}" dt="2023-09-11T18:21:22.794" v="127" actId="14100"/>
          <ac:picMkLst>
            <pc:docMk/>
            <pc:sldMk cId="3193792640" sldId="315"/>
            <ac:picMk id="6" creationId="{83976013-647F-7E1A-FE82-0C07A08D733E}"/>
          </ac:picMkLst>
        </pc:picChg>
      </pc:sldChg>
      <pc:sldChg chg="addSp delSp modSp mod">
        <pc:chgData name="Mohamed Gorada" userId="c73cddd3-c4f4-431f-bbda-899bc0d56d95" providerId="ADAL" clId="{7768D4BD-4366-9C40-8BB2-EB26B4672143}" dt="2023-09-11T21:03:33.443" v="425" actId="14100"/>
        <pc:sldMkLst>
          <pc:docMk/>
          <pc:sldMk cId="1804992945" sldId="316"/>
        </pc:sldMkLst>
        <pc:spChg chg="mod">
          <ac:chgData name="Mohamed Gorada" userId="c73cddd3-c4f4-431f-bbda-899bc0d56d95" providerId="ADAL" clId="{7768D4BD-4366-9C40-8BB2-EB26B4672143}" dt="2023-09-11T21:03:13.802" v="421" actId="20577"/>
          <ac:spMkLst>
            <pc:docMk/>
            <pc:sldMk cId="1804992945" sldId="316"/>
            <ac:spMk id="3" creationId="{00000000-0000-0000-0000-000000000000}"/>
          </ac:spMkLst>
        </pc:spChg>
        <pc:picChg chg="del">
          <ac:chgData name="Mohamed Gorada" userId="c73cddd3-c4f4-431f-bbda-899bc0d56d95" providerId="ADAL" clId="{7768D4BD-4366-9C40-8BB2-EB26B4672143}" dt="2023-09-11T21:02:32.136" v="415" actId="21"/>
          <ac:picMkLst>
            <pc:docMk/>
            <pc:sldMk cId="1804992945" sldId="316"/>
            <ac:picMk id="5" creationId="{00000000-0000-0000-0000-000000000000}"/>
          </ac:picMkLst>
        </pc:picChg>
        <pc:picChg chg="add mod">
          <ac:chgData name="Mohamed Gorada" userId="c73cddd3-c4f4-431f-bbda-899bc0d56d95" providerId="ADAL" clId="{7768D4BD-4366-9C40-8BB2-EB26B4672143}" dt="2023-09-11T21:03:33.443" v="425" actId="14100"/>
          <ac:picMkLst>
            <pc:docMk/>
            <pc:sldMk cId="1804992945" sldId="316"/>
            <ac:picMk id="6" creationId="{7B63243C-4E62-CA77-8700-E37BAE04911E}"/>
          </ac:picMkLst>
        </pc:picChg>
      </pc:sldChg>
      <pc:sldChg chg="modSp mod">
        <pc:chgData name="Mohamed Gorada" userId="c73cddd3-c4f4-431f-bbda-899bc0d56d95" providerId="ADAL" clId="{7768D4BD-4366-9C40-8BB2-EB26B4672143}" dt="2023-09-12T07:29:22.345" v="800" actId="207"/>
        <pc:sldMkLst>
          <pc:docMk/>
          <pc:sldMk cId="3391208256" sldId="317"/>
        </pc:sldMkLst>
        <pc:spChg chg="mod">
          <ac:chgData name="Mohamed Gorada" userId="c73cddd3-c4f4-431f-bbda-899bc0d56d95" providerId="ADAL" clId="{7768D4BD-4366-9C40-8BB2-EB26B4672143}" dt="2023-09-12T07:29:22.345" v="800" actId="207"/>
          <ac:spMkLst>
            <pc:docMk/>
            <pc:sldMk cId="3391208256" sldId="317"/>
            <ac:spMk id="3" creationId="{00000000-0000-0000-0000-000000000000}"/>
          </ac:spMkLst>
        </pc:spChg>
      </pc:sldChg>
      <pc:sldChg chg="del">
        <pc:chgData name="Mohamed Gorada" userId="c73cddd3-c4f4-431f-bbda-899bc0d56d95" providerId="ADAL" clId="{7768D4BD-4366-9C40-8BB2-EB26B4672143}" dt="2023-09-11T21:05:49.528" v="427" actId="2696"/>
        <pc:sldMkLst>
          <pc:docMk/>
          <pc:sldMk cId="4267206553" sldId="319"/>
        </pc:sldMkLst>
      </pc:sldChg>
      <pc:sldChg chg="del">
        <pc:chgData name="Mohamed Gorada" userId="c73cddd3-c4f4-431f-bbda-899bc0d56d95" providerId="ADAL" clId="{7768D4BD-4366-9C40-8BB2-EB26B4672143}" dt="2023-09-11T21:05:52.230" v="428" actId="2696"/>
        <pc:sldMkLst>
          <pc:docMk/>
          <pc:sldMk cId="168882462" sldId="320"/>
        </pc:sldMkLst>
      </pc:sldChg>
      <pc:sldChg chg="del">
        <pc:chgData name="Mohamed Gorada" userId="c73cddd3-c4f4-431f-bbda-899bc0d56d95" providerId="ADAL" clId="{7768D4BD-4366-9C40-8BB2-EB26B4672143}" dt="2023-09-11T21:05:55.597" v="429" actId="2696"/>
        <pc:sldMkLst>
          <pc:docMk/>
          <pc:sldMk cId="3453357525" sldId="321"/>
        </pc:sldMkLst>
      </pc:sldChg>
      <pc:sldChg chg="del">
        <pc:chgData name="Mohamed Gorada" userId="c73cddd3-c4f4-431f-bbda-899bc0d56d95" providerId="ADAL" clId="{7768D4BD-4366-9C40-8BB2-EB26B4672143}" dt="2023-09-11T21:05:59.179" v="430" actId="2696"/>
        <pc:sldMkLst>
          <pc:docMk/>
          <pc:sldMk cId="1025778968" sldId="322"/>
        </pc:sldMkLst>
      </pc:sldChg>
      <pc:sldChg chg="del">
        <pc:chgData name="Mohamed Gorada" userId="c73cddd3-c4f4-431f-bbda-899bc0d56d95" providerId="ADAL" clId="{7768D4BD-4366-9C40-8BB2-EB26B4672143}" dt="2023-09-11T21:06:01.325" v="431" actId="2696"/>
        <pc:sldMkLst>
          <pc:docMk/>
          <pc:sldMk cId="1031458302" sldId="323"/>
        </pc:sldMkLst>
      </pc:sldChg>
      <pc:sldChg chg="modSp add del mod">
        <pc:chgData name="Mohamed Gorada" userId="c73cddd3-c4f4-431f-bbda-899bc0d56d95" providerId="ADAL" clId="{7768D4BD-4366-9C40-8BB2-EB26B4672143}" dt="2023-09-11T21:37:18.545" v="742"/>
        <pc:sldMkLst>
          <pc:docMk/>
          <pc:sldMk cId="420724598" sldId="326"/>
        </pc:sldMkLst>
        <pc:spChg chg="mod">
          <ac:chgData name="Mohamed Gorada" userId="c73cddd3-c4f4-431f-bbda-899bc0d56d95" providerId="ADAL" clId="{7768D4BD-4366-9C40-8BB2-EB26B4672143}" dt="2023-09-11T21:37:18.545" v="742"/>
          <ac:spMkLst>
            <pc:docMk/>
            <pc:sldMk cId="420724598" sldId="326"/>
            <ac:spMk id="3" creationId="{00000000-0000-0000-0000-000000000000}"/>
          </ac:spMkLst>
        </pc:spChg>
      </pc:sldChg>
      <pc:sldChg chg="modSp mod">
        <pc:chgData name="Mohamed Gorada" userId="c73cddd3-c4f4-431f-bbda-899bc0d56d95" providerId="ADAL" clId="{7768D4BD-4366-9C40-8BB2-EB26B4672143}" dt="2023-09-11T16:02:22.862" v="7" actId="13926"/>
        <pc:sldMkLst>
          <pc:docMk/>
          <pc:sldMk cId="3870878579" sldId="393"/>
        </pc:sldMkLst>
        <pc:spChg chg="mod">
          <ac:chgData name="Mohamed Gorada" userId="c73cddd3-c4f4-431f-bbda-899bc0d56d95" providerId="ADAL" clId="{7768D4BD-4366-9C40-8BB2-EB26B4672143}" dt="2023-09-11T16:02:22.862" v="7" actId="13926"/>
          <ac:spMkLst>
            <pc:docMk/>
            <pc:sldMk cId="3870878579" sldId="393"/>
            <ac:spMk id="2" creationId="{00000000-0000-0000-0000-000000000000}"/>
          </ac:spMkLst>
        </pc:spChg>
      </pc:sldChg>
      <pc:sldChg chg="addSp delSp modSp add mod ord">
        <pc:chgData name="Mohamed Gorada" userId="c73cddd3-c4f4-431f-bbda-899bc0d56d95" providerId="ADAL" clId="{7768D4BD-4366-9C40-8BB2-EB26B4672143}" dt="2023-09-11T16:23:43.708" v="45" actId="20578"/>
        <pc:sldMkLst>
          <pc:docMk/>
          <pc:sldMk cId="2335386054" sldId="498"/>
        </pc:sldMkLst>
        <pc:spChg chg="mod">
          <ac:chgData name="Mohamed Gorada" userId="c73cddd3-c4f4-431f-bbda-899bc0d56d95" providerId="ADAL" clId="{7768D4BD-4366-9C40-8BB2-EB26B4672143}" dt="2023-09-11T16:06:38.069" v="9"/>
          <ac:spMkLst>
            <pc:docMk/>
            <pc:sldMk cId="2335386054" sldId="498"/>
            <ac:spMk id="2" creationId="{00000000-0000-0000-0000-000000000000}"/>
          </ac:spMkLst>
        </pc:spChg>
        <pc:spChg chg="mod">
          <ac:chgData name="Mohamed Gorada" userId="c73cddd3-c4f4-431f-bbda-899bc0d56d95" providerId="ADAL" clId="{7768D4BD-4366-9C40-8BB2-EB26B4672143}" dt="2023-09-11T16:20:43.426" v="39" actId="20577"/>
          <ac:spMkLst>
            <pc:docMk/>
            <pc:sldMk cId="2335386054" sldId="498"/>
            <ac:spMk id="3" creationId="{00000000-0000-0000-0000-000000000000}"/>
          </ac:spMkLst>
        </pc:spChg>
        <pc:spChg chg="add del mod">
          <ac:chgData name="Mohamed Gorada" userId="c73cddd3-c4f4-431f-bbda-899bc0d56d95" providerId="ADAL" clId="{7768D4BD-4366-9C40-8BB2-EB26B4672143}" dt="2023-09-11T16:07:27.151" v="33"/>
          <ac:spMkLst>
            <pc:docMk/>
            <pc:sldMk cId="2335386054" sldId="498"/>
            <ac:spMk id="5" creationId="{D8A0430E-22D4-59BB-66B3-C4241C269054}"/>
          </ac:spMkLst>
        </pc:spChg>
        <pc:picChg chg="del">
          <ac:chgData name="Mohamed Gorada" userId="c73cddd3-c4f4-431f-bbda-899bc0d56d95" providerId="ADAL" clId="{7768D4BD-4366-9C40-8BB2-EB26B4672143}" dt="2023-09-11T16:07:15.732" v="30" actId="21"/>
          <ac:picMkLst>
            <pc:docMk/>
            <pc:sldMk cId="2335386054" sldId="498"/>
            <ac:picMk id="4" creationId="{00000000-0000-0000-0000-000000000000}"/>
          </ac:picMkLst>
        </pc:picChg>
        <pc:picChg chg="add mod">
          <ac:chgData name="Mohamed Gorada" userId="c73cddd3-c4f4-431f-bbda-899bc0d56d95" providerId="ADAL" clId="{7768D4BD-4366-9C40-8BB2-EB26B4672143}" dt="2023-09-11T16:21:14.099" v="44" actId="14100"/>
          <ac:picMkLst>
            <pc:docMk/>
            <pc:sldMk cId="2335386054" sldId="498"/>
            <ac:picMk id="7" creationId="{4C3DC885-2876-C392-30C4-2D16794674A0}"/>
          </ac:picMkLst>
        </pc:picChg>
      </pc:sldChg>
      <pc:sldChg chg="delSp modSp add del mod">
        <pc:chgData name="Mohamed Gorada" userId="c73cddd3-c4f4-431f-bbda-899bc0d56d95" providerId="ADAL" clId="{7768D4BD-4366-9C40-8BB2-EB26B4672143}" dt="2023-09-12T07:47:01.251" v="820" actId="2696"/>
        <pc:sldMkLst>
          <pc:docMk/>
          <pc:sldMk cId="1336352827" sldId="499"/>
        </pc:sldMkLst>
        <pc:spChg chg="mod">
          <ac:chgData name="Mohamed Gorada" userId="c73cddd3-c4f4-431f-bbda-899bc0d56d95" providerId="ADAL" clId="{7768D4BD-4366-9C40-8BB2-EB26B4672143}" dt="2023-09-11T17:15:36.819" v="82" actId="1076"/>
          <ac:spMkLst>
            <pc:docMk/>
            <pc:sldMk cId="1336352827" sldId="499"/>
            <ac:spMk id="2" creationId="{00000000-0000-0000-0000-000000000000}"/>
          </ac:spMkLst>
        </pc:spChg>
        <pc:spChg chg="mod">
          <ac:chgData name="Mohamed Gorada" userId="c73cddd3-c4f4-431f-bbda-899bc0d56d95" providerId="ADAL" clId="{7768D4BD-4366-9C40-8BB2-EB26B4672143}" dt="2023-09-12T06:58:22.470" v="750" actId="108"/>
          <ac:spMkLst>
            <pc:docMk/>
            <pc:sldMk cId="1336352827" sldId="499"/>
            <ac:spMk id="3" creationId="{00000000-0000-0000-0000-000000000000}"/>
          </ac:spMkLst>
        </pc:spChg>
        <pc:picChg chg="del">
          <ac:chgData name="Mohamed Gorada" userId="c73cddd3-c4f4-431f-bbda-899bc0d56d95" providerId="ADAL" clId="{7768D4BD-4366-9C40-8BB2-EB26B4672143}" dt="2023-09-11T17:12:47.503" v="74" actId="21"/>
          <ac:picMkLst>
            <pc:docMk/>
            <pc:sldMk cId="1336352827" sldId="499"/>
            <ac:picMk id="4" creationId="{00000000-0000-0000-0000-000000000000}"/>
          </ac:picMkLst>
        </pc:picChg>
      </pc:sldChg>
      <pc:sldChg chg="modSp add mod">
        <pc:chgData name="Mohamed Gorada" userId="c73cddd3-c4f4-431f-bbda-899bc0d56d95" providerId="ADAL" clId="{7768D4BD-4366-9C40-8BB2-EB26B4672143}" dt="2023-09-12T07:12:45.426" v="766" actId="20577"/>
        <pc:sldMkLst>
          <pc:docMk/>
          <pc:sldMk cId="1204536663" sldId="500"/>
        </pc:sldMkLst>
        <pc:spChg chg="mod">
          <ac:chgData name="Mohamed Gorada" userId="c73cddd3-c4f4-431f-bbda-899bc0d56d95" providerId="ADAL" clId="{7768D4BD-4366-9C40-8BB2-EB26B4672143}" dt="2023-09-11T17:42:25.914" v="114"/>
          <ac:spMkLst>
            <pc:docMk/>
            <pc:sldMk cId="1204536663" sldId="500"/>
            <ac:spMk id="2" creationId="{00000000-0000-0000-0000-000000000000}"/>
          </ac:spMkLst>
        </pc:spChg>
        <pc:spChg chg="mod">
          <ac:chgData name="Mohamed Gorada" userId="c73cddd3-c4f4-431f-bbda-899bc0d56d95" providerId="ADAL" clId="{7768D4BD-4366-9C40-8BB2-EB26B4672143}" dt="2023-09-12T07:12:45.426" v="766" actId="20577"/>
          <ac:spMkLst>
            <pc:docMk/>
            <pc:sldMk cId="1204536663" sldId="500"/>
            <ac:spMk id="3" creationId="{00000000-0000-0000-0000-000000000000}"/>
          </ac:spMkLst>
        </pc:spChg>
      </pc:sldChg>
      <pc:sldChg chg="addSp delSp modSp add mod modClrScheme chgLayout">
        <pc:chgData name="Mohamed Gorada" userId="c73cddd3-c4f4-431f-bbda-899bc0d56d95" providerId="ADAL" clId="{7768D4BD-4366-9C40-8BB2-EB26B4672143}" dt="2023-09-11T20:13:30.931" v="338" actId="20577"/>
        <pc:sldMkLst>
          <pc:docMk/>
          <pc:sldMk cId="521951367" sldId="501"/>
        </pc:sldMkLst>
        <pc:spChg chg="mod">
          <ac:chgData name="Mohamed Gorada" userId="c73cddd3-c4f4-431f-bbda-899bc0d56d95" providerId="ADAL" clId="{7768D4BD-4366-9C40-8BB2-EB26B4672143}" dt="2023-09-11T20:12:34.112" v="318" actId="26606"/>
          <ac:spMkLst>
            <pc:docMk/>
            <pc:sldMk cId="521951367" sldId="501"/>
            <ac:spMk id="2" creationId="{00000000-0000-0000-0000-000000000000}"/>
          </ac:spMkLst>
        </pc:spChg>
        <pc:spChg chg="mod">
          <ac:chgData name="Mohamed Gorada" userId="c73cddd3-c4f4-431f-bbda-899bc0d56d95" providerId="ADAL" clId="{7768D4BD-4366-9C40-8BB2-EB26B4672143}" dt="2023-09-11T20:13:30.931" v="338" actId="20577"/>
          <ac:spMkLst>
            <pc:docMk/>
            <pc:sldMk cId="521951367" sldId="501"/>
            <ac:spMk id="3" creationId="{00000000-0000-0000-0000-000000000000}"/>
          </ac:spMkLst>
        </pc:spChg>
        <pc:spChg chg="add del mod">
          <ac:chgData name="Mohamed Gorada" userId="c73cddd3-c4f4-431f-bbda-899bc0d56d95" providerId="ADAL" clId="{7768D4BD-4366-9C40-8BB2-EB26B4672143}" dt="2023-09-11T20:12:43.131" v="319" actId="931"/>
          <ac:spMkLst>
            <pc:docMk/>
            <pc:sldMk cId="521951367" sldId="501"/>
            <ac:spMk id="8" creationId="{8D888D82-79A7-98F1-BA9A-6AB021E515C6}"/>
          </ac:spMkLst>
        </pc:spChg>
        <pc:picChg chg="add mod">
          <ac:chgData name="Mohamed Gorada" userId="c73cddd3-c4f4-431f-bbda-899bc0d56d95" providerId="ADAL" clId="{7768D4BD-4366-9C40-8BB2-EB26B4672143}" dt="2023-09-11T20:12:55.329" v="323" actId="14100"/>
          <ac:picMkLst>
            <pc:docMk/>
            <pc:sldMk cId="521951367" sldId="501"/>
            <ac:picMk id="5" creationId="{1F8115E5-5CA8-BF79-E6CD-5CDF44243DBB}"/>
          </ac:picMkLst>
        </pc:picChg>
      </pc:sldChg>
      <pc:sldChg chg="modSp add mod">
        <pc:chgData name="Mohamed Gorada" userId="c73cddd3-c4f4-431f-bbda-899bc0d56d95" providerId="ADAL" clId="{7768D4BD-4366-9C40-8BB2-EB26B4672143}" dt="2023-09-11T19:07:11.526" v="208" actId="20577"/>
        <pc:sldMkLst>
          <pc:docMk/>
          <pc:sldMk cId="2796782270" sldId="502"/>
        </pc:sldMkLst>
        <pc:spChg chg="mod">
          <ac:chgData name="Mohamed Gorada" userId="c73cddd3-c4f4-431f-bbda-899bc0d56d95" providerId="ADAL" clId="{7768D4BD-4366-9C40-8BB2-EB26B4672143}" dt="2023-09-11T18:53:28.965" v="167" actId="108"/>
          <ac:spMkLst>
            <pc:docMk/>
            <pc:sldMk cId="2796782270" sldId="502"/>
            <ac:spMk id="2" creationId="{00000000-0000-0000-0000-000000000000}"/>
          </ac:spMkLst>
        </pc:spChg>
        <pc:spChg chg="mod">
          <ac:chgData name="Mohamed Gorada" userId="c73cddd3-c4f4-431f-bbda-899bc0d56d95" providerId="ADAL" clId="{7768D4BD-4366-9C40-8BB2-EB26B4672143}" dt="2023-09-11T19:07:11.526" v="208" actId="20577"/>
          <ac:spMkLst>
            <pc:docMk/>
            <pc:sldMk cId="2796782270" sldId="502"/>
            <ac:spMk id="3" creationId="{00000000-0000-0000-0000-000000000000}"/>
          </ac:spMkLst>
        </pc:spChg>
      </pc:sldChg>
      <pc:sldChg chg="addSp delSp modSp add mod modClrScheme chgLayout">
        <pc:chgData name="Mohamed Gorada" userId="c73cddd3-c4f4-431f-bbda-899bc0d56d95" providerId="ADAL" clId="{7768D4BD-4366-9C40-8BB2-EB26B4672143}" dt="2023-09-11T20:01:43.174" v="266" actId="26606"/>
        <pc:sldMkLst>
          <pc:docMk/>
          <pc:sldMk cId="1416901460" sldId="503"/>
        </pc:sldMkLst>
        <pc:spChg chg="mod">
          <ac:chgData name="Mohamed Gorada" userId="c73cddd3-c4f4-431f-bbda-899bc0d56d95" providerId="ADAL" clId="{7768D4BD-4366-9C40-8BB2-EB26B4672143}" dt="2023-09-11T20:01:43.174" v="266" actId="26606"/>
          <ac:spMkLst>
            <pc:docMk/>
            <pc:sldMk cId="1416901460" sldId="503"/>
            <ac:spMk id="2" creationId="{00000000-0000-0000-0000-000000000000}"/>
          </ac:spMkLst>
        </pc:spChg>
        <pc:spChg chg="add del mod">
          <ac:chgData name="Mohamed Gorada" userId="c73cddd3-c4f4-431f-bbda-899bc0d56d95" providerId="ADAL" clId="{7768D4BD-4366-9C40-8BB2-EB26B4672143}" dt="2023-09-11T20:01:43.174" v="266" actId="26606"/>
          <ac:spMkLst>
            <pc:docMk/>
            <pc:sldMk cId="1416901460" sldId="503"/>
            <ac:spMk id="3" creationId="{00000000-0000-0000-0000-000000000000}"/>
          </ac:spMkLst>
        </pc:spChg>
        <pc:spChg chg="add del mod">
          <ac:chgData name="Mohamed Gorada" userId="c73cddd3-c4f4-431f-bbda-899bc0d56d95" providerId="ADAL" clId="{7768D4BD-4366-9C40-8BB2-EB26B4672143}" dt="2023-09-11T20:01:43.174" v="266" actId="26606"/>
          <ac:spMkLst>
            <pc:docMk/>
            <pc:sldMk cId="1416901460" sldId="503"/>
            <ac:spMk id="9" creationId="{4E2FA554-291C-84D2-50C8-E175C0136C07}"/>
          </ac:spMkLst>
        </pc:spChg>
        <pc:graphicFrameChg chg="add del">
          <ac:chgData name="Mohamed Gorada" userId="c73cddd3-c4f4-431f-bbda-899bc0d56d95" providerId="ADAL" clId="{7768D4BD-4366-9C40-8BB2-EB26B4672143}" dt="2023-09-11T20:01:43.174" v="266" actId="26606"/>
          <ac:graphicFrameMkLst>
            <pc:docMk/>
            <pc:sldMk cId="1416901460" sldId="503"/>
            <ac:graphicFrameMk id="5" creationId="{2241B01B-186C-0AEF-638E-73B8755FF657}"/>
          </ac:graphicFrameMkLst>
        </pc:graphicFrameChg>
      </pc:sldChg>
      <pc:sldChg chg="modSp add mod">
        <pc:chgData name="Mohamed Gorada" userId="c73cddd3-c4f4-431f-bbda-899bc0d56d95" providerId="ADAL" clId="{7768D4BD-4366-9C40-8BB2-EB26B4672143}" dt="2023-09-11T19:27:08.134" v="245" actId="108"/>
        <pc:sldMkLst>
          <pc:docMk/>
          <pc:sldMk cId="438964025" sldId="504"/>
        </pc:sldMkLst>
        <pc:spChg chg="mod">
          <ac:chgData name="Mohamed Gorada" userId="c73cddd3-c4f4-431f-bbda-899bc0d56d95" providerId="ADAL" clId="{7768D4BD-4366-9C40-8BB2-EB26B4672143}" dt="2023-09-11T19:21:41.674" v="225" actId="20577"/>
          <ac:spMkLst>
            <pc:docMk/>
            <pc:sldMk cId="438964025" sldId="504"/>
            <ac:spMk id="2" creationId="{00000000-0000-0000-0000-000000000000}"/>
          </ac:spMkLst>
        </pc:spChg>
        <pc:spChg chg="mod">
          <ac:chgData name="Mohamed Gorada" userId="c73cddd3-c4f4-431f-bbda-899bc0d56d95" providerId="ADAL" clId="{7768D4BD-4366-9C40-8BB2-EB26B4672143}" dt="2023-09-11T19:27:08.134" v="245" actId="108"/>
          <ac:spMkLst>
            <pc:docMk/>
            <pc:sldMk cId="438964025" sldId="504"/>
            <ac:spMk id="3" creationId="{00000000-0000-0000-0000-000000000000}"/>
          </ac:spMkLst>
        </pc:spChg>
      </pc:sldChg>
      <pc:sldChg chg="addSp delSp modSp add mod modClrScheme chgLayout">
        <pc:chgData name="Mohamed Gorada" userId="c73cddd3-c4f4-431f-bbda-899bc0d56d95" providerId="ADAL" clId="{7768D4BD-4366-9C40-8BB2-EB26B4672143}" dt="2023-09-11T20:00:36.017" v="264" actId="14100"/>
        <pc:sldMkLst>
          <pc:docMk/>
          <pc:sldMk cId="3250358568" sldId="505"/>
        </pc:sldMkLst>
        <pc:spChg chg="mod">
          <ac:chgData name="Mohamed Gorada" userId="c73cddd3-c4f4-431f-bbda-899bc0d56d95" providerId="ADAL" clId="{7768D4BD-4366-9C40-8BB2-EB26B4672143}" dt="2023-09-11T19:58:10.722" v="260" actId="26606"/>
          <ac:spMkLst>
            <pc:docMk/>
            <pc:sldMk cId="3250358568" sldId="505"/>
            <ac:spMk id="2" creationId="{00000000-0000-0000-0000-000000000000}"/>
          </ac:spMkLst>
        </pc:spChg>
        <pc:spChg chg="add del mod">
          <ac:chgData name="Mohamed Gorada" userId="c73cddd3-c4f4-431f-bbda-899bc0d56d95" providerId="ADAL" clId="{7768D4BD-4366-9C40-8BB2-EB26B4672143}" dt="2023-09-11T19:58:10.722" v="260" actId="26606"/>
          <ac:spMkLst>
            <pc:docMk/>
            <pc:sldMk cId="3250358568" sldId="505"/>
            <ac:spMk id="3" creationId="{00000000-0000-0000-0000-000000000000}"/>
          </ac:spMkLst>
        </pc:spChg>
        <pc:spChg chg="add del mod">
          <ac:chgData name="Mohamed Gorada" userId="c73cddd3-c4f4-431f-bbda-899bc0d56d95" providerId="ADAL" clId="{7768D4BD-4366-9C40-8BB2-EB26B4672143}" dt="2023-09-11T20:00:27.514" v="261" actId="931"/>
          <ac:spMkLst>
            <pc:docMk/>
            <pc:sldMk cId="3250358568" sldId="505"/>
            <ac:spMk id="8" creationId="{DE748665-48F4-0A97-4FFD-2F19416900A1}"/>
          </ac:spMkLst>
        </pc:spChg>
        <pc:spChg chg="add del mod">
          <ac:chgData name="Mohamed Gorada" userId="c73cddd3-c4f4-431f-bbda-899bc0d56d95" providerId="ADAL" clId="{7768D4BD-4366-9C40-8BB2-EB26B4672143}" dt="2023-09-11T19:58:10.710" v="259" actId="26606"/>
          <ac:spMkLst>
            <pc:docMk/>
            <pc:sldMk cId="3250358568" sldId="505"/>
            <ac:spMk id="9" creationId="{BC266BD6-8D52-749C-1571-7C7F83F7E559}"/>
          </ac:spMkLst>
        </pc:spChg>
        <pc:spChg chg="add mod">
          <ac:chgData name="Mohamed Gorada" userId="c73cddd3-c4f4-431f-bbda-899bc0d56d95" providerId="ADAL" clId="{7768D4BD-4366-9C40-8BB2-EB26B4672143}" dt="2023-09-11T19:58:10.722" v="260" actId="26606"/>
          <ac:spMkLst>
            <pc:docMk/>
            <pc:sldMk cId="3250358568" sldId="505"/>
            <ac:spMk id="11" creationId="{00000000-0000-0000-0000-000000000000}"/>
          </ac:spMkLst>
        </pc:spChg>
        <pc:graphicFrameChg chg="add del">
          <ac:chgData name="Mohamed Gorada" userId="c73cddd3-c4f4-431f-bbda-899bc0d56d95" providerId="ADAL" clId="{7768D4BD-4366-9C40-8BB2-EB26B4672143}" dt="2023-09-11T19:58:10.710" v="259" actId="26606"/>
          <ac:graphicFrameMkLst>
            <pc:docMk/>
            <pc:sldMk cId="3250358568" sldId="505"/>
            <ac:graphicFrameMk id="5" creationId="{12509C26-6340-EF71-7191-75CB9358D0CB}"/>
          </ac:graphicFrameMkLst>
        </pc:graphicFrameChg>
        <pc:picChg chg="add mod">
          <ac:chgData name="Mohamed Gorada" userId="c73cddd3-c4f4-431f-bbda-899bc0d56d95" providerId="ADAL" clId="{7768D4BD-4366-9C40-8BB2-EB26B4672143}" dt="2023-09-11T20:00:36.017" v="264" actId="14100"/>
          <ac:picMkLst>
            <pc:docMk/>
            <pc:sldMk cId="3250358568" sldId="505"/>
            <ac:picMk id="6" creationId="{D1D095E6-4FE7-4B5A-F62D-5F2DC7337D87}"/>
          </ac:picMkLst>
        </pc:picChg>
      </pc:sldChg>
      <pc:sldChg chg="modSp add mod">
        <pc:chgData name="Mohamed Gorada" userId="c73cddd3-c4f4-431f-bbda-899bc0d56d95" providerId="ADAL" clId="{7768D4BD-4366-9C40-8BB2-EB26B4672143}" dt="2023-09-11T19:56:23.951" v="256" actId="207"/>
        <pc:sldMkLst>
          <pc:docMk/>
          <pc:sldMk cId="1478283997" sldId="506"/>
        </pc:sldMkLst>
        <pc:spChg chg="mod">
          <ac:chgData name="Mohamed Gorada" userId="c73cddd3-c4f4-431f-bbda-899bc0d56d95" providerId="ADAL" clId="{7768D4BD-4366-9C40-8BB2-EB26B4672143}" dt="2023-09-11T19:54:59.784" v="250"/>
          <ac:spMkLst>
            <pc:docMk/>
            <pc:sldMk cId="1478283997" sldId="506"/>
            <ac:spMk id="2" creationId="{00000000-0000-0000-0000-000000000000}"/>
          </ac:spMkLst>
        </pc:spChg>
        <pc:spChg chg="mod">
          <ac:chgData name="Mohamed Gorada" userId="c73cddd3-c4f4-431f-bbda-899bc0d56d95" providerId="ADAL" clId="{7768D4BD-4366-9C40-8BB2-EB26B4672143}" dt="2023-09-11T19:56:23.951" v="256" actId="207"/>
          <ac:spMkLst>
            <pc:docMk/>
            <pc:sldMk cId="1478283997" sldId="506"/>
            <ac:spMk id="3" creationId="{00000000-0000-0000-0000-000000000000}"/>
          </ac:spMkLst>
        </pc:spChg>
      </pc:sldChg>
      <pc:sldChg chg="addSp delSp modSp add mod modClrScheme chgLayout">
        <pc:chgData name="Mohamed Gorada" userId="c73cddd3-c4f4-431f-bbda-899bc0d56d95" providerId="ADAL" clId="{7768D4BD-4366-9C40-8BB2-EB26B4672143}" dt="2023-09-11T20:09:15.255" v="283" actId="207"/>
        <pc:sldMkLst>
          <pc:docMk/>
          <pc:sldMk cId="2830406594" sldId="507"/>
        </pc:sldMkLst>
        <pc:spChg chg="mod">
          <ac:chgData name="Mohamed Gorada" userId="c73cddd3-c4f4-431f-bbda-899bc0d56d95" providerId="ADAL" clId="{7768D4BD-4366-9C40-8BB2-EB26B4672143}" dt="2023-09-11T20:08:23.357" v="277" actId="26606"/>
          <ac:spMkLst>
            <pc:docMk/>
            <pc:sldMk cId="2830406594" sldId="507"/>
            <ac:spMk id="2" creationId="{00000000-0000-0000-0000-000000000000}"/>
          </ac:spMkLst>
        </pc:spChg>
        <pc:spChg chg="mod">
          <ac:chgData name="Mohamed Gorada" userId="c73cddd3-c4f4-431f-bbda-899bc0d56d95" providerId="ADAL" clId="{7768D4BD-4366-9C40-8BB2-EB26B4672143}" dt="2023-09-11T20:09:15.255" v="283" actId="207"/>
          <ac:spMkLst>
            <pc:docMk/>
            <pc:sldMk cId="2830406594" sldId="507"/>
            <ac:spMk id="3" creationId="{00000000-0000-0000-0000-000000000000}"/>
          </ac:spMkLst>
        </pc:spChg>
        <pc:spChg chg="add del mod">
          <ac:chgData name="Mohamed Gorada" userId="c73cddd3-c4f4-431f-bbda-899bc0d56d95" providerId="ADAL" clId="{7768D4BD-4366-9C40-8BB2-EB26B4672143}" dt="2023-09-11T20:08:42.478" v="278" actId="931"/>
          <ac:spMkLst>
            <pc:docMk/>
            <pc:sldMk cId="2830406594" sldId="507"/>
            <ac:spMk id="8" creationId="{AA80E0EE-28C8-B922-2A30-EC134435D03F}"/>
          </ac:spMkLst>
        </pc:spChg>
        <pc:picChg chg="add mod">
          <ac:chgData name="Mohamed Gorada" userId="c73cddd3-c4f4-431f-bbda-899bc0d56d95" providerId="ADAL" clId="{7768D4BD-4366-9C40-8BB2-EB26B4672143}" dt="2023-09-11T20:08:59.971" v="282" actId="14100"/>
          <ac:picMkLst>
            <pc:docMk/>
            <pc:sldMk cId="2830406594" sldId="507"/>
            <ac:picMk id="5" creationId="{C9C54400-E57B-1518-7B17-959A799E1D34}"/>
          </ac:picMkLst>
        </pc:picChg>
      </pc:sldChg>
      <pc:sldChg chg="addSp delSp modSp new mod modClrScheme chgLayout">
        <pc:chgData name="Mohamed Gorada" userId="c73cddd3-c4f4-431f-bbda-899bc0d56d95" providerId="ADAL" clId="{7768D4BD-4366-9C40-8BB2-EB26B4672143}" dt="2023-09-11T20:25:49.425" v="352" actId="20577"/>
        <pc:sldMkLst>
          <pc:docMk/>
          <pc:sldMk cId="2281239524" sldId="508"/>
        </pc:sldMkLst>
        <pc:spChg chg="mod">
          <ac:chgData name="Mohamed Gorada" userId="c73cddd3-c4f4-431f-bbda-899bc0d56d95" providerId="ADAL" clId="{7768D4BD-4366-9C40-8BB2-EB26B4672143}" dt="2023-09-11T20:25:49.425" v="352" actId="20577"/>
          <ac:spMkLst>
            <pc:docMk/>
            <pc:sldMk cId="2281239524" sldId="508"/>
            <ac:spMk id="2" creationId="{D7922FE3-4FF8-CDB3-2D4B-4727F137AEE9}"/>
          </ac:spMkLst>
        </pc:spChg>
        <pc:spChg chg="mod">
          <ac:chgData name="Mohamed Gorada" userId="c73cddd3-c4f4-431f-bbda-899bc0d56d95" providerId="ADAL" clId="{7768D4BD-4366-9C40-8BB2-EB26B4672143}" dt="2023-09-11T20:24:56.941" v="345" actId="26606"/>
          <ac:spMkLst>
            <pc:docMk/>
            <pc:sldMk cId="2281239524" sldId="508"/>
            <ac:spMk id="3" creationId="{0D6034F8-506A-9C9C-E71C-966AE6C0A46A}"/>
          </ac:spMkLst>
        </pc:spChg>
        <pc:spChg chg="add del mod">
          <ac:chgData name="Mohamed Gorada" userId="c73cddd3-c4f4-431f-bbda-899bc0d56d95" providerId="ADAL" clId="{7768D4BD-4366-9C40-8BB2-EB26B4672143}" dt="2023-09-11T20:25:11.968" v="346" actId="931"/>
          <ac:spMkLst>
            <pc:docMk/>
            <pc:sldMk cId="2281239524" sldId="508"/>
            <ac:spMk id="8" creationId="{8B44308A-11CB-BFA9-C201-6CADD8BB7713}"/>
          </ac:spMkLst>
        </pc:spChg>
        <pc:picChg chg="add mod">
          <ac:chgData name="Mohamed Gorada" userId="c73cddd3-c4f4-431f-bbda-899bc0d56d95" providerId="ADAL" clId="{7768D4BD-4366-9C40-8BB2-EB26B4672143}" dt="2023-09-11T20:25:16.797" v="348" actId="14100"/>
          <ac:picMkLst>
            <pc:docMk/>
            <pc:sldMk cId="2281239524" sldId="508"/>
            <ac:picMk id="5" creationId="{863EEB5F-54CA-F3B6-1FE9-4F9C9F745EB3}"/>
          </ac:picMkLst>
        </pc:picChg>
      </pc:sldChg>
      <pc:sldChg chg="modSp add mod">
        <pc:chgData name="Mohamed Gorada" userId="c73cddd3-c4f4-431f-bbda-899bc0d56d95" providerId="ADAL" clId="{7768D4BD-4366-9C40-8BB2-EB26B4672143}" dt="2023-09-12T07:22:50.014" v="771"/>
        <pc:sldMkLst>
          <pc:docMk/>
          <pc:sldMk cId="3116820240" sldId="509"/>
        </pc:sldMkLst>
        <pc:spChg chg="mod">
          <ac:chgData name="Mohamed Gorada" userId="c73cddd3-c4f4-431f-bbda-899bc0d56d95" providerId="ADAL" clId="{7768D4BD-4366-9C40-8BB2-EB26B4672143}" dt="2023-09-12T07:22:50.014" v="771"/>
          <ac:spMkLst>
            <pc:docMk/>
            <pc:sldMk cId="3116820240" sldId="509"/>
            <ac:spMk id="2" creationId="{00000000-0000-0000-0000-000000000000}"/>
          </ac:spMkLst>
        </pc:spChg>
        <pc:spChg chg="mod">
          <ac:chgData name="Mohamed Gorada" userId="c73cddd3-c4f4-431f-bbda-899bc0d56d95" providerId="ADAL" clId="{7768D4BD-4366-9C40-8BB2-EB26B4672143}" dt="2023-09-11T21:21:41.026" v="472" actId="20577"/>
          <ac:spMkLst>
            <pc:docMk/>
            <pc:sldMk cId="3116820240" sldId="509"/>
            <ac:spMk id="3" creationId="{00000000-0000-0000-0000-000000000000}"/>
          </ac:spMkLst>
        </pc:spChg>
      </pc:sldChg>
      <pc:sldChg chg="addSp modSp add mod modClrScheme chgLayout">
        <pc:chgData name="Mohamed Gorada" userId="c73cddd3-c4f4-431f-bbda-899bc0d56d95" providerId="ADAL" clId="{7768D4BD-4366-9C40-8BB2-EB26B4672143}" dt="2023-09-11T21:33:31.486" v="688" actId="20577"/>
        <pc:sldMkLst>
          <pc:docMk/>
          <pc:sldMk cId="283786619" sldId="510"/>
        </pc:sldMkLst>
        <pc:spChg chg="mod">
          <ac:chgData name="Mohamed Gorada" userId="c73cddd3-c4f4-431f-bbda-899bc0d56d95" providerId="ADAL" clId="{7768D4BD-4366-9C40-8BB2-EB26B4672143}" dt="2023-09-11T21:33:28.999" v="687" actId="26606"/>
          <ac:spMkLst>
            <pc:docMk/>
            <pc:sldMk cId="283786619" sldId="510"/>
            <ac:spMk id="2" creationId="{00000000-0000-0000-0000-000000000000}"/>
          </ac:spMkLst>
        </pc:spChg>
        <pc:spChg chg="mod">
          <ac:chgData name="Mohamed Gorada" userId="c73cddd3-c4f4-431f-bbda-899bc0d56d95" providerId="ADAL" clId="{7768D4BD-4366-9C40-8BB2-EB26B4672143}" dt="2023-09-11T21:33:31.486" v="688" actId="20577"/>
          <ac:spMkLst>
            <pc:docMk/>
            <pc:sldMk cId="283786619" sldId="510"/>
            <ac:spMk id="3" creationId="{00000000-0000-0000-0000-000000000000}"/>
          </ac:spMkLst>
        </pc:spChg>
        <pc:picChg chg="add mod">
          <ac:chgData name="Mohamed Gorada" userId="c73cddd3-c4f4-431f-bbda-899bc0d56d95" providerId="ADAL" clId="{7768D4BD-4366-9C40-8BB2-EB26B4672143}" dt="2023-09-11T21:33:28.999" v="687" actId="26606"/>
          <ac:picMkLst>
            <pc:docMk/>
            <pc:sldMk cId="283786619" sldId="510"/>
            <ac:picMk id="5" creationId="{7EF0A32D-6684-32C0-796D-7059D2B6572A}"/>
          </ac:picMkLst>
        </pc:picChg>
      </pc:sldChg>
      <pc:sldChg chg="modSp add mod">
        <pc:chgData name="Mohamed Gorada" userId="c73cddd3-c4f4-431f-bbda-899bc0d56d95" providerId="ADAL" clId="{7768D4BD-4366-9C40-8BB2-EB26B4672143}" dt="2023-09-12T07:22:37.415" v="770" actId="108"/>
        <pc:sldMkLst>
          <pc:docMk/>
          <pc:sldMk cId="3898355547" sldId="511"/>
        </pc:sldMkLst>
        <pc:spChg chg="mod">
          <ac:chgData name="Mohamed Gorada" userId="c73cddd3-c4f4-431f-bbda-899bc0d56d95" providerId="ADAL" clId="{7768D4BD-4366-9C40-8BB2-EB26B4672143}" dt="2023-09-12T07:22:37.415" v="770" actId="108"/>
          <ac:spMkLst>
            <pc:docMk/>
            <pc:sldMk cId="3898355547" sldId="511"/>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9D32770-C88A-4375-A55B-9B8E015EC816}" type="datetimeFigureOut">
              <a:rPr lang="en-GB" smtClean="0"/>
              <a:t>26/02/2025</a:t>
            </a:fld>
            <a:endParaRPr lang="en-GB"/>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C0D534C-97D6-40B0-A15E-8F4D53FD1045}" type="slidenum">
              <a:rPr lang="en-GB" smtClean="0"/>
              <a:t>‹#›</a:t>
            </a:fld>
            <a:endParaRPr lang="en-GB"/>
          </a:p>
        </p:txBody>
      </p:sp>
    </p:spTree>
    <p:extLst>
      <p:ext uri="{BB962C8B-B14F-4D97-AF65-F5344CB8AC3E}">
        <p14:creationId xmlns:p14="http://schemas.microsoft.com/office/powerpoint/2010/main" val="2041956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including risks, threats, attacks and security requirements, and in relation to the confidentiality-integrity-availability (CIA) triangle.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Identify potential threats, vulnerabilities, and impacts to the organisation's information assets. Explain how risk assessment assists in determining the appropriate security measures to mitigate these risks.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dirty="0"/>
          </a:p>
          <a:p>
            <a:endParaRPr lang="en-US" dirty="0"/>
          </a:p>
        </p:txBody>
      </p:sp>
      <p:sp>
        <p:nvSpPr>
          <p:cNvPr id="4" name="Slide Number Placeholder 3"/>
          <p:cNvSpPr>
            <a:spLocks noGrp="1"/>
          </p:cNvSpPr>
          <p:nvPr>
            <p:ph type="sldNum" sz="quarter" idx="5"/>
          </p:nvPr>
        </p:nvSpPr>
        <p:spPr/>
        <p:txBody>
          <a:bodyPr/>
          <a:lstStyle/>
          <a:p>
            <a:fld id="{5C0D534C-97D6-40B0-A15E-8F4D53FD1045}" type="slidenum">
              <a:rPr lang="en-GB" smtClean="0"/>
              <a:t>3</a:t>
            </a:fld>
            <a:endParaRPr lang="en-GB"/>
          </a:p>
        </p:txBody>
      </p:sp>
    </p:spTree>
    <p:extLst>
      <p:ext uri="{BB962C8B-B14F-4D97-AF65-F5344CB8AC3E}">
        <p14:creationId xmlns:p14="http://schemas.microsoft.com/office/powerpoint/2010/main" val="2835891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17</a:t>
            </a:fld>
            <a:endParaRPr lang="en-GB"/>
          </a:p>
        </p:txBody>
      </p:sp>
    </p:spTree>
    <p:extLst>
      <p:ext uri="{BB962C8B-B14F-4D97-AF65-F5344CB8AC3E}">
        <p14:creationId xmlns:p14="http://schemas.microsoft.com/office/powerpoint/2010/main" val="1364669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assets are things that you own and have value. These can include things like money in your bank account, your house, your car, or even investments like stocks</a:t>
            </a:r>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18</a:t>
            </a:fld>
            <a:endParaRPr lang="en-GB"/>
          </a:p>
        </p:txBody>
      </p:sp>
    </p:spTree>
    <p:extLst>
      <p:ext uri="{BB962C8B-B14F-4D97-AF65-F5344CB8AC3E}">
        <p14:creationId xmlns:p14="http://schemas.microsoft.com/office/powerpoint/2010/main" val="3069705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spc="-10" dirty="0">
                <a:latin typeface="Arial"/>
                <a:cs typeface="Arial"/>
              </a:rPr>
              <a:t>Physical</a:t>
            </a:r>
            <a:r>
              <a:rPr lang="en-GB" sz="1200" b="1" spc="20" dirty="0">
                <a:latin typeface="Arial"/>
                <a:cs typeface="Arial"/>
              </a:rPr>
              <a:t> </a:t>
            </a:r>
            <a:r>
              <a:rPr lang="en-GB" sz="1200" b="1" spc="-5" dirty="0">
                <a:latin typeface="Arial"/>
                <a:cs typeface="Arial"/>
              </a:rPr>
              <a:t>security: </a:t>
            </a:r>
            <a:r>
              <a:rPr lang="en-GB" b="0" i="0" dirty="0">
                <a:solidFill>
                  <a:srgbClr val="374151"/>
                </a:solidFill>
                <a:effectLst/>
                <a:latin typeface="Söhne"/>
              </a:rPr>
              <a:t>Physical security focuses on protecting physical assets, locations, and people from unauthorized access,</a:t>
            </a:r>
            <a:r>
              <a:rPr lang="en-GB" sz="1200" spc="-10" dirty="0">
                <a:latin typeface="Arial MT"/>
                <a:cs typeface="Arial MT"/>
              </a:rPr>
              <a:t> burglary,</a:t>
            </a:r>
            <a:r>
              <a:rPr lang="en-GB" b="0" i="0" dirty="0">
                <a:solidFill>
                  <a:srgbClr val="374151"/>
                </a:solidFill>
                <a:effectLst/>
                <a:latin typeface="Söhne"/>
              </a:rPr>
              <a:t> theft, vandalism, and other physical threats. </a:t>
            </a:r>
          </a:p>
          <a:p>
            <a:r>
              <a:rPr lang="en-GB" sz="1200" b="1" spc="-10" dirty="0">
                <a:latin typeface="Arial"/>
                <a:cs typeface="Arial"/>
              </a:rPr>
              <a:t>Societal security </a:t>
            </a:r>
            <a:r>
              <a:rPr lang="en-GB" b="0" i="0" dirty="0">
                <a:solidFill>
                  <a:srgbClr val="374151"/>
                </a:solidFill>
                <a:effectLst/>
                <a:latin typeface="Söhne"/>
              </a:rPr>
              <a:t>safeguarding critical infrastructure systems such as transportation, energy, telecommunications, and healthcare.</a:t>
            </a:r>
          </a:p>
          <a:p>
            <a:r>
              <a:rPr lang="en-GB" b="1" i="0" dirty="0">
                <a:solidFill>
                  <a:srgbClr val="374151"/>
                </a:solidFill>
                <a:effectLst/>
                <a:latin typeface="Söhne"/>
              </a:rPr>
              <a:t>National security: </a:t>
            </a:r>
            <a:r>
              <a:rPr lang="en-GB" b="0" i="0" dirty="0">
                <a:solidFill>
                  <a:srgbClr val="374151"/>
                </a:solidFill>
                <a:effectLst/>
                <a:latin typeface="Söhne"/>
              </a:rPr>
              <a:t>involves protecting a country's sovereignty, citizens, and interests from external and internal threats. This includes </a:t>
            </a:r>
            <a:r>
              <a:rPr lang="en-GB" b="0" i="0" dirty="0" err="1">
                <a:solidFill>
                  <a:srgbClr val="374151"/>
                </a:solidFill>
                <a:effectLst/>
                <a:latin typeface="Söhne"/>
              </a:rPr>
              <a:t>defense</a:t>
            </a:r>
            <a:r>
              <a:rPr lang="en-GB" b="0" i="0" dirty="0">
                <a:solidFill>
                  <a:srgbClr val="374151"/>
                </a:solidFill>
                <a:effectLst/>
                <a:latin typeface="Söhne"/>
              </a:rPr>
              <a:t> strategies, intelligence gathering, border security, and policies </a:t>
            </a:r>
          </a:p>
          <a:p>
            <a:r>
              <a:rPr lang="en-GB" sz="1200" b="1" spc="-10" dirty="0" err="1">
                <a:latin typeface="Arial"/>
                <a:cs typeface="Arial"/>
              </a:rPr>
              <a:t>Safety:</a:t>
            </a:r>
            <a:r>
              <a:rPr lang="en-GB" b="0" i="0" dirty="0" err="1">
                <a:solidFill>
                  <a:srgbClr val="374151"/>
                </a:solidFill>
                <a:effectLst/>
                <a:latin typeface="Söhne"/>
              </a:rPr>
              <a:t>Safety</a:t>
            </a:r>
            <a:r>
              <a:rPr lang="en-GB" b="0" i="0" dirty="0">
                <a:solidFill>
                  <a:srgbClr val="374151"/>
                </a:solidFill>
                <a:effectLst/>
                <a:latin typeface="Söhne"/>
              </a:rPr>
              <a:t> is about ensuring the well-being and physical security of individuals. It includes measures to prevent accidents, injuries, and harm to people, whether at home, in workplaces, or in public spaces.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spc="-10" dirty="0">
                <a:latin typeface="Arial"/>
                <a:cs typeface="Arial"/>
              </a:rPr>
              <a:t>Environmental</a:t>
            </a:r>
            <a:r>
              <a:rPr lang="en-GB" sz="1200" b="1" spc="10" dirty="0">
                <a:latin typeface="Arial"/>
                <a:cs typeface="Arial"/>
              </a:rPr>
              <a:t> </a:t>
            </a:r>
            <a:r>
              <a:rPr lang="en-GB" sz="1200" b="1" spc="-10" dirty="0">
                <a:latin typeface="Arial"/>
                <a:cs typeface="Arial"/>
              </a:rPr>
              <a:t>security</a:t>
            </a:r>
            <a:r>
              <a:rPr lang="en-GB" sz="1200" b="1" spc="10" dirty="0">
                <a:latin typeface="Arial"/>
                <a:cs typeface="Arial"/>
              </a:rPr>
              <a:t> </a:t>
            </a:r>
            <a:r>
              <a:rPr lang="en-GB" sz="1200" b="0" i="0" spc="10" dirty="0">
                <a:solidFill>
                  <a:srgbClr val="374151"/>
                </a:solidFill>
                <a:effectLst/>
                <a:latin typeface="Söhne"/>
                <a:cs typeface="Arial"/>
              </a:rPr>
              <a:t>: </a:t>
            </a:r>
            <a:r>
              <a:rPr lang="en-GB" sz="1200" spc="-5" dirty="0">
                <a:latin typeface="Arial MT"/>
                <a:cs typeface="Arial MT"/>
              </a:rPr>
              <a:t>stop</a:t>
            </a:r>
            <a:r>
              <a:rPr lang="en-GB" sz="1200" spc="5" dirty="0">
                <a:latin typeface="Arial MT"/>
                <a:cs typeface="Arial MT"/>
              </a:rPr>
              <a:t> </a:t>
            </a:r>
            <a:r>
              <a:rPr lang="en-GB" sz="1200" spc="-10" dirty="0">
                <a:latin typeface="Arial MT"/>
                <a:cs typeface="Arial MT"/>
              </a:rPr>
              <a:t>pollution</a:t>
            </a:r>
            <a:r>
              <a:rPr lang="en-GB" sz="1200" spc="25" dirty="0">
                <a:latin typeface="Arial MT"/>
                <a:cs typeface="Arial MT"/>
              </a:rPr>
              <a:t> </a:t>
            </a:r>
            <a:r>
              <a:rPr lang="en-GB" spc="-10" dirty="0">
                <a:latin typeface="Arial MT"/>
              </a:rPr>
              <a:t>and Environment issue 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spc="-5" dirty="0">
                <a:latin typeface="Arial"/>
                <a:cs typeface="Arial"/>
              </a:rPr>
              <a:t>Information</a:t>
            </a:r>
            <a:r>
              <a:rPr lang="en-GB" sz="1200" b="1" spc="-35" dirty="0">
                <a:latin typeface="Arial"/>
                <a:cs typeface="Arial"/>
              </a:rPr>
              <a:t> </a:t>
            </a:r>
            <a:r>
              <a:rPr lang="en-GB" sz="1200" b="1" spc="-10" dirty="0">
                <a:latin typeface="Arial"/>
                <a:cs typeface="Arial"/>
              </a:rPr>
              <a:t>security</a:t>
            </a:r>
            <a:r>
              <a:rPr lang="en-GB" sz="1200" b="1" spc="-15" dirty="0">
                <a:latin typeface="Arial"/>
                <a:cs typeface="Arial"/>
              </a:rPr>
              <a:t>:  </a:t>
            </a:r>
            <a:r>
              <a:rPr lang="en-GB" b="1" spc="-10" dirty="0">
                <a:latin typeface="Arial"/>
                <a:cs typeface="Arial"/>
              </a:rPr>
              <a:t>(</a:t>
            </a:r>
            <a:r>
              <a:rPr lang="en-GB" sz="1200" b="1" spc="-25" dirty="0">
                <a:latin typeface="Arial"/>
                <a:cs typeface="Arial"/>
              </a:rPr>
              <a:t> </a:t>
            </a:r>
            <a:r>
              <a:rPr lang="en-GB" sz="1200" b="1" spc="-5" dirty="0">
                <a:latin typeface="Arial"/>
                <a:cs typeface="Arial"/>
              </a:rPr>
              <a:t>data</a:t>
            </a:r>
            <a:r>
              <a:rPr lang="en-GB" sz="1200" b="1" spc="-15" dirty="0">
                <a:latin typeface="Arial"/>
                <a:cs typeface="Arial"/>
              </a:rPr>
              <a:t> </a:t>
            </a:r>
            <a:r>
              <a:rPr lang="en-GB" sz="1200" b="1" spc="-5" dirty="0">
                <a:latin typeface="Arial"/>
                <a:cs typeface="Arial"/>
              </a:rPr>
              <a:t>protection)</a:t>
            </a:r>
            <a:endParaRPr lang="en-GB" sz="1200" dirty="0">
              <a:latin typeface="Arial"/>
              <a:cs typeface="Arial"/>
            </a:endParaRPr>
          </a:p>
          <a:p>
            <a:r>
              <a:rPr lang="en-GB" b="0" i="0" dirty="0">
                <a:solidFill>
                  <a:srgbClr val="374151"/>
                </a:solidFill>
                <a:effectLst/>
                <a:latin typeface="Söhne"/>
              </a:rPr>
              <a:t>Information security, also known as cybersecurity, focuses on safeguarding digital data and information systems from unauthorized access, data breaches, cyberattacks, and other digital threats.</a:t>
            </a:r>
          </a:p>
          <a:p>
            <a:endParaRPr lang="en-GB" b="0" i="0" dirty="0">
              <a:solidFill>
                <a:srgbClr val="374151"/>
              </a:solidFill>
              <a:effectLst/>
              <a:latin typeface="Söhne"/>
            </a:endParaRPr>
          </a:p>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19</a:t>
            </a:fld>
            <a:endParaRPr lang="en-GB"/>
          </a:p>
        </p:txBody>
      </p:sp>
    </p:spTree>
    <p:extLst>
      <p:ext uri="{BB962C8B-B14F-4D97-AF65-F5344CB8AC3E}">
        <p14:creationId xmlns:p14="http://schemas.microsoft.com/office/powerpoint/2010/main" val="1107794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20</a:t>
            </a:fld>
            <a:endParaRPr lang="en-GB"/>
          </a:p>
        </p:txBody>
      </p:sp>
    </p:spTree>
    <p:extLst>
      <p:ext uri="{BB962C8B-B14F-4D97-AF65-F5344CB8AC3E}">
        <p14:creationId xmlns:p14="http://schemas.microsoft.com/office/powerpoint/2010/main" val="3770905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7" name="bg object 16"/>
          <p:cNvSpPr/>
          <p:nvPr userDrawn="1"/>
        </p:nvSpPr>
        <p:spPr>
          <a:xfrm>
            <a:off x="-38100" y="0"/>
            <a:ext cx="9207499" cy="685800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628013" y="2150821"/>
            <a:ext cx="5887973" cy="1367789"/>
          </a:xfrm>
          <a:prstGeom prst="rect">
            <a:avLst/>
          </a:prstGeom>
        </p:spPr>
        <p:txBody>
          <a:bodyPr wrap="square" lIns="0" tIns="0" rIns="0" bIns="0">
            <a:spAutoFit/>
          </a:bodyPr>
          <a:lstStyle>
            <a:lvl1pPr>
              <a:defRPr sz="4400" b="1" i="0">
                <a:solidFill>
                  <a:schemeClr val="bg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a:p>
        </p:txBody>
      </p:sp>
      <p:sp>
        <p:nvSpPr>
          <p:cNvPr id="6" name="Holder 6"/>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a:p>
        </p:txBody>
      </p:sp>
      <p:sp>
        <p:nvSpPr>
          <p:cNvPr id="7" name="Holder 7"/>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a:p>
        </p:txBody>
      </p:sp>
      <p:sp>
        <p:nvSpPr>
          <p:cNvPr id="5" name="Holder 5"/>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a:p>
        </p:txBody>
      </p:sp>
      <p:sp>
        <p:nvSpPr>
          <p:cNvPr id="4" name="Holder 4"/>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124649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124649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9216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g object 16"/>
          <p:cNvSpPr/>
          <p:nvPr userDrawn="1"/>
        </p:nvSpPr>
        <p:spPr>
          <a:xfrm>
            <a:off x="0" y="-576061"/>
            <a:ext cx="9144000" cy="7410450"/>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402437" y="426465"/>
            <a:ext cx="8339124" cy="696594"/>
          </a:xfrm>
          <a:prstGeom prst="rect">
            <a:avLst/>
          </a:prstGeom>
        </p:spPr>
        <p:txBody>
          <a:bodyPr wrap="square" lIns="0" tIns="0" rIns="0" bIns="0">
            <a:spAutoFit/>
          </a:bodyPr>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a:xfrm>
            <a:off x="402437" y="1800859"/>
            <a:ext cx="8439150" cy="383032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managers.org.uk/knowledge-and-insights/blog/what-is-a-complex-business-environment/"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527" y="2743200"/>
            <a:ext cx="9144000" cy="1438910"/>
          </a:xfrm>
          <a:custGeom>
            <a:avLst/>
            <a:gdLst/>
            <a:ahLst/>
            <a:cxnLst/>
            <a:rect l="l" t="t" r="r" b="b"/>
            <a:pathLst>
              <a:path w="9144000" h="1438910">
                <a:moveTo>
                  <a:pt x="9144000" y="0"/>
                </a:moveTo>
                <a:lnTo>
                  <a:pt x="0" y="0"/>
                </a:lnTo>
                <a:lnTo>
                  <a:pt x="0" y="1438655"/>
                </a:lnTo>
                <a:lnTo>
                  <a:pt x="9144000" y="1438655"/>
                </a:lnTo>
                <a:lnTo>
                  <a:pt x="9144000" y="0"/>
                </a:lnTo>
                <a:close/>
              </a:path>
            </a:pathLst>
          </a:custGeom>
          <a:noFill/>
        </p:spPr>
        <p:txBody>
          <a:bodyPr wrap="square" lIns="0" tIns="0" rIns="0" bIns="0" rtlCol="0"/>
          <a:lstStyle/>
          <a:p>
            <a:endParaRPr/>
          </a:p>
        </p:txBody>
      </p:sp>
      <p:sp>
        <p:nvSpPr>
          <p:cNvPr id="3" name="object 3"/>
          <p:cNvSpPr txBox="1">
            <a:spLocks noGrp="1"/>
          </p:cNvSpPr>
          <p:nvPr>
            <p:ph type="ctrTitle"/>
          </p:nvPr>
        </p:nvSpPr>
        <p:spPr>
          <a:xfrm>
            <a:off x="1406988" y="3208080"/>
            <a:ext cx="6757077" cy="690574"/>
          </a:xfrm>
          <a:prstGeom prst="rect">
            <a:avLst/>
          </a:prstGeom>
        </p:spPr>
        <p:txBody>
          <a:bodyPr vert="horz" wrap="square" lIns="0" tIns="13335" rIns="0" bIns="0" rtlCol="0">
            <a:spAutoFit/>
          </a:bodyPr>
          <a:lstStyle/>
          <a:p>
            <a:pPr marL="2012314" marR="5080" indent="-2000250" algn="ctr">
              <a:lnSpc>
                <a:spcPct val="100000"/>
              </a:lnSpc>
              <a:spcBef>
                <a:spcPts val="105"/>
              </a:spcBef>
            </a:pPr>
            <a:r>
              <a:rPr lang="en-GB" sz="4400" dirty="0">
                <a:solidFill>
                  <a:srgbClr val="333399"/>
                </a:solidFill>
                <a:latin typeface="Arial MT"/>
                <a:cs typeface="Arial MT"/>
              </a:rPr>
              <a:t> </a:t>
            </a:r>
            <a:r>
              <a:rPr lang="en-GB" dirty="0">
                <a:solidFill>
                  <a:schemeClr val="tx1"/>
                </a:solidFill>
              </a:rPr>
              <a:t>Information Security</a:t>
            </a:r>
          </a:p>
        </p:txBody>
      </p:sp>
      <p:sp>
        <p:nvSpPr>
          <p:cNvPr id="4" name="object 4"/>
          <p:cNvSpPr txBox="1"/>
          <p:nvPr/>
        </p:nvSpPr>
        <p:spPr>
          <a:xfrm>
            <a:off x="3486150" y="3985741"/>
            <a:ext cx="2171700" cy="505908"/>
          </a:xfrm>
          <a:prstGeom prst="rect">
            <a:avLst/>
          </a:prstGeom>
        </p:spPr>
        <p:txBody>
          <a:bodyPr vert="horz" wrap="square" lIns="0" tIns="13335" rIns="0" bIns="0" rtlCol="0">
            <a:spAutoFit/>
          </a:bodyPr>
          <a:lstStyle/>
          <a:p>
            <a:pPr marL="12700">
              <a:lnSpc>
                <a:spcPct val="100000"/>
              </a:lnSpc>
              <a:spcBef>
                <a:spcPts val="105"/>
              </a:spcBef>
            </a:pPr>
            <a:r>
              <a:rPr lang="en-GB" sz="3200" b="1" dirty="0">
                <a:latin typeface="Calibri"/>
                <a:cs typeface="Calibri"/>
              </a:rPr>
              <a:t>Introduction</a:t>
            </a:r>
            <a:endParaRPr sz="32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DEAA4-C27E-B7E1-B64D-92EDABA9C024}"/>
              </a:ext>
            </a:extLst>
          </p:cNvPr>
          <p:cNvSpPr>
            <a:spLocks noGrp="1"/>
          </p:cNvSpPr>
          <p:nvPr>
            <p:ph type="title"/>
          </p:nvPr>
        </p:nvSpPr>
        <p:spPr/>
        <p:txBody>
          <a:bodyPr/>
          <a:lstStyle/>
          <a:p>
            <a:r>
              <a:rPr lang="en-GB" b="1" dirty="0">
                <a:solidFill>
                  <a:srgbClr val="FFC000"/>
                </a:solidFill>
              </a:rPr>
              <a:t>Assignment ‘Top Tips’!</a:t>
            </a:r>
          </a:p>
        </p:txBody>
      </p:sp>
      <p:sp>
        <p:nvSpPr>
          <p:cNvPr id="3" name="Content Placeholder 2">
            <a:extLst>
              <a:ext uri="{FF2B5EF4-FFF2-40B4-BE49-F238E27FC236}">
                <a16:creationId xmlns:a16="http://schemas.microsoft.com/office/drawing/2014/main" id="{7395505B-4828-4EEC-2BEC-DFCA3DA6430A}"/>
              </a:ext>
            </a:extLst>
          </p:cNvPr>
          <p:cNvSpPr>
            <a:spLocks noGrp="1"/>
          </p:cNvSpPr>
          <p:nvPr>
            <p:ph sz="half" idx="1"/>
          </p:nvPr>
        </p:nvSpPr>
        <p:spPr>
          <a:xfrm>
            <a:off x="457199" y="2182242"/>
            <a:ext cx="4336977" cy="2585323"/>
          </a:xfrm>
        </p:spPr>
        <p:txBody>
          <a:bodyPr/>
          <a:lstStyle/>
          <a:p>
            <a:pPr>
              <a:buFont typeface="Wingdings" panose="05000000000000000000" pitchFamily="2" charset="2"/>
              <a:buChar char="ü"/>
            </a:pPr>
            <a:r>
              <a:rPr lang="en-GB" dirty="0"/>
              <a:t>Select  Information Security topic you would enjoy to research and write about.</a:t>
            </a:r>
          </a:p>
          <a:p>
            <a:pPr>
              <a:buFont typeface="Wingdings" panose="05000000000000000000" pitchFamily="2" charset="2"/>
              <a:buChar char="ü"/>
            </a:pPr>
            <a:r>
              <a:rPr lang="en-GB" dirty="0"/>
              <a:t>Be creative in the layout of your ‘online article’.</a:t>
            </a:r>
          </a:p>
          <a:p>
            <a:pPr>
              <a:buFont typeface="Wingdings" panose="05000000000000000000" pitchFamily="2" charset="2"/>
              <a:buChar char="ü"/>
            </a:pPr>
            <a:r>
              <a:rPr lang="en-GB" dirty="0"/>
              <a:t>Make sure you use a writing structure and ensure your report aligns to LO1 , LO2 and LO3</a:t>
            </a:r>
          </a:p>
        </p:txBody>
      </p:sp>
      <p:pic>
        <p:nvPicPr>
          <p:cNvPr id="5" name="Picture 4" descr="A poster with blue and white text&#10;&#10;Description automatically generated">
            <a:extLst>
              <a:ext uri="{FF2B5EF4-FFF2-40B4-BE49-F238E27FC236}">
                <a16:creationId xmlns:a16="http://schemas.microsoft.com/office/drawing/2014/main" id="{AAF04DA5-8335-B930-5C68-D52FAA9F0C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9487" y="1920479"/>
            <a:ext cx="1642251" cy="1313801"/>
          </a:xfrm>
          <a:prstGeom prst="rect">
            <a:avLst/>
          </a:prstGeom>
        </p:spPr>
      </p:pic>
      <p:pic>
        <p:nvPicPr>
          <p:cNvPr id="7" name="Picture 6" descr="A hand holding a small green house&#10;&#10;Description automatically generated">
            <a:extLst>
              <a:ext uri="{FF2B5EF4-FFF2-40B4-BE49-F238E27FC236}">
                <a16:creationId xmlns:a16="http://schemas.microsoft.com/office/drawing/2014/main" id="{9FB65F07-4A9D-B8DE-E632-3D59E25BA1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7048" y="1826479"/>
            <a:ext cx="2106637" cy="1404425"/>
          </a:xfrm>
          <a:prstGeom prst="rect">
            <a:avLst/>
          </a:prstGeom>
        </p:spPr>
      </p:pic>
      <p:pic>
        <p:nvPicPr>
          <p:cNvPr id="9" name="Picture 8" descr="A group of people shaking hands in a city&#10;&#10;Description automatically generated">
            <a:extLst>
              <a:ext uri="{FF2B5EF4-FFF2-40B4-BE49-F238E27FC236}">
                <a16:creationId xmlns:a16="http://schemas.microsoft.com/office/drawing/2014/main" id="{CE899FC9-CDD0-4A78-54F7-CCE0121459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487" y="3429000"/>
            <a:ext cx="1642251" cy="1490784"/>
          </a:xfrm>
          <a:prstGeom prst="rect">
            <a:avLst/>
          </a:prstGeom>
        </p:spPr>
      </p:pic>
      <p:pic>
        <p:nvPicPr>
          <p:cNvPr id="11" name="Picture 10" descr="A computer screen with icons and symbols">
            <a:extLst>
              <a:ext uri="{FF2B5EF4-FFF2-40B4-BE49-F238E27FC236}">
                <a16:creationId xmlns:a16="http://schemas.microsoft.com/office/drawing/2014/main" id="{93FDB37F-63FC-64F3-FA3D-1A4DF958C9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7048" y="3528048"/>
            <a:ext cx="2114237" cy="1391736"/>
          </a:xfrm>
          <a:prstGeom prst="rect">
            <a:avLst/>
          </a:prstGeom>
        </p:spPr>
      </p:pic>
    </p:spTree>
    <p:extLst>
      <p:ext uri="{BB962C8B-B14F-4D97-AF65-F5344CB8AC3E}">
        <p14:creationId xmlns:p14="http://schemas.microsoft.com/office/powerpoint/2010/main" val="1136049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253" y="2431343"/>
            <a:ext cx="7886700" cy="2393850"/>
          </a:xfrm>
        </p:spPr>
        <p:txBody>
          <a:bodyPr>
            <a:normAutofit/>
          </a:bodyPr>
          <a:lstStyle/>
          <a:p>
            <a:pPr algn="l"/>
            <a:r>
              <a:rPr lang="en-GB" sz="2025" dirty="0">
                <a:solidFill>
                  <a:srgbClr val="FFC000"/>
                </a:solidFill>
                <a:latin typeface="+mn-lt"/>
              </a:rPr>
              <a:t>Assignment 1 </a:t>
            </a:r>
            <a:r>
              <a:rPr lang="en-GB" sz="2025" dirty="0">
                <a:latin typeface="+mn-lt"/>
              </a:rPr>
              <a:t>– Portfolio</a:t>
            </a:r>
            <a:br>
              <a:rPr lang="en-GB" sz="2025" dirty="0">
                <a:latin typeface="+mn-lt"/>
              </a:rPr>
            </a:br>
            <a:br>
              <a:rPr lang="en-GB" sz="2025" dirty="0">
                <a:latin typeface="+mn-lt"/>
              </a:rPr>
            </a:br>
            <a:r>
              <a:rPr lang="en-GB" sz="2025" dirty="0">
                <a:latin typeface="+mn-lt"/>
              </a:rPr>
              <a:t> </a:t>
            </a:r>
            <a:br>
              <a:rPr lang="en-GB" sz="2025" dirty="0">
                <a:latin typeface="+mn-lt"/>
              </a:rPr>
            </a:br>
            <a:br>
              <a:rPr lang="en-GB" sz="2025" dirty="0">
                <a:latin typeface="+mn-lt"/>
              </a:rPr>
            </a:br>
            <a:br>
              <a:rPr lang="en-GB" sz="2025" dirty="0">
                <a:latin typeface="+mn-lt"/>
              </a:rPr>
            </a:br>
            <a:r>
              <a:rPr lang="en-GB" sz="2025" dirty="0">
                <a:solidFill>
                  <a:srgbClr val="FFC000"/>
                </a:solidFill>
                <a:highlight>
                  <a:srgbClr val="FFFF00"/>
                </a:highlight>
                <a:latin typeface="+mn-lt"/>
              </a:rPr>
              <a:t>Assignment 2 </a:t>
            </a:r>
            <a:r>
              <a:rPr lang="en-GB" sz="2025" dirty="0">
                <a:highlight>
                  <a:srgbClr val="FFFF00"/>
                </a:highlight>
                <a:latin typeface="+mn-lt"/>
              </a:rPr>
              <a:t>– Individual Presentation &amp; 1000</a:t>
            </a:r>
            <a:r>
              <a:rPr lang="en-GB" sz="825" b="0" dirty="0">
                <a:solidFill>
                  <a:srgbClr val="000000"/>
                </a:solidFill>
                <a:highlight>
                  <a:srgbClr val="FFFF00"/>
                </a:highlight>
                <a:latin typeface="Times New Roman" panose="02020603050405020304" pitchFamily="18" charset="0"/>
              </a:rPr>
              <a:t> </a:t>
            </a:r>
            <a:r>
              <a:rPr lang="en-GB" sz="2025" dirty="0">
                <a:highlight>
                  <a:srgbClr val="FFFF00"/>
                </a:highlight>
                <a:latin typeface="+mn-lt"/>
              </a:rPr>
              <a:t>report</a:t>
            </a:r>
            <a:br>
              <a:rPr lang="en-GB" sz="2700" dirty="0"/>
            </a:br>
            <a:endParaRPr lang="en-GB" sz="2700" dirty="0"/>
          </a:p>
        </p:txBody>
      </p:sp>
      <p:sp>
        <p:nvSpPr>
          <p:cNvPr id="3" name="TextBox 2"/>
          <p:cNvSpPr txBox="1"/>
          <p:nvPr/>
        </p:nvSpPr>
        <p:spPr>
          <a:xfrm>
            <a:off x="5574365" y="2523404"/>
            <a:ext cx="2364827" cy="461665"/>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GB" sz="2400" dirty="0"/>
              <a:t>28/03/2025 6pm</a:t>
            </a:r>
          </a:p>
        </p:txBody>
      </p:sp>
      <p:sp>
        <p:nvSpPr>
          <p:cNvPr id="5" name="TextBox 4"/>
          <p:cNvSpPr txBox="1"/>
          <p:nvPr/>
        </p:nvSpPr>
        <p:spPr>
          <a:xfrm>
            <a:off x="6398173" y="3810115"/>
            <a:ext cx="2364827" cy="461665"/>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GB" sz="2400" dirty="0"/>
              <a:t>17/04/2025 6pm </a:t>
            </a:r>
          </a:p>
        </p:txBody>
      </p:sp>
      <p:sp>
        <p:nvSpPr>
          <p:cNvPr id="6" name="Title 3">
            <a:extLst>
              <a:ext uri="{FF2B5EF4-FFF2-40B4-BE49-F238E27FC236}">
                <a16:creationId xmlns:a16="http://schemas.microsoft.com/office/drawing/2014/main" id="{2D6F2D56-A5D8-4C2C-9423-19A6F688E428}"/>
              </a:ext>
            </a:extLst>
          </p:cNvPr>
          <p:cNvSpPr txBox="1">
            <a:spLocks/>
          </p:cNvSpPr>
          <p:nvPr/>
        </p:nvSpPr>
        <p:spPr>
          <a:xfrm>
            <a:off x="628253" y="1232297"/>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300" b="1" dirty="0">
                <a:solidFill>
                  <a:srgbClr val="FFC000"/>
                </a:solidFill>
                <a:latin typeface="+mn-lt"/>
                <a:cs typeface="Arial" panose="020B0604020202020204" pitchFamily="34" charset="0"/>
              </a:rPr>
              <a:t>Assignments</a:t>
            </a:r>
            <a:endParaRPr lang="en-GB" sz="3300" dirty="0">
              <a:solidFill>
                <a:srgbClr val="FFC000"/>
              </a:solidFill>
              <a:latin typeface="+mn-lt"/>
              <a:cs typeface="Arial" panose="020B0604020202020204" pitchFamily="34" charset="0"/>
            </a:endParaRPr>
          </a:p>
        </p:txBody>
      </p:sp>
      <p:sp>
        <p:nvSpPr>
          <p:cNvPr id="4" name="Oval 3">
            <a:extLst>
              <a:ext uri="{FF2B5EF4-FFF2-40B4-BE49-F238E27FC236}">
                <a16:creationId xmlns:a16="http://schemas.microsoft.com/office/drawing/2014/main" id="{4146C085-0AC0-E57B-4516-8FBEF8EAB6C2}"/>
              </a:ext>
            </a:extLst>
          </p:cNvPr>
          <p:cNvSpPr/>
          <p:nvPr/>
        </p:nvSpPr>
        <p:spPr>
          <a:xfrm>
            <a:off x="534574" y="3368752"/>
            <a:ext cx="8457026" cy="145644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44284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3DE7-78EF-D389-DD00-55ABCB11A165}"/>
              </a:ext>
            </a:extLst>
          </p:cNvPr>
          <p:cNvSpPr>
            <a:spLocks noGrp="1"/>
          </p:cNvSpPr>
          <p:nvPr>
            <p:ph type="title"/>
          </p:nvPr>
        </p:nvSpPr>
        <p:spPr/>
        <p:txBody>
          <a:bodyPr/>
          <a:lstStyle/>
          <a:p>
            <a:r>
              <a:rPr lang="en-GB" b="1" dirty="0">
                <a:solidFill>
                  <a:srgbClr val="FFC000"/>
                </a:solidFill>
              </a:rPr>
              <a:t>Learning Outcomes</a:t>
            </a:r>
          </a:p>
        </p:txBody>
      </p:sp>
      <p:sp>
        <p:nvSpPr>
          <p:cNvPr id="3" name="Content Placeholder 2">
            <a:extLst>
              <a:ext uri="{FF2B5EF4-FFF2-40B4-BE49-F238E27FC236}">
                <a16:creationId xmlns:a16="http://schemas.microsoft.com/office/drawing/2014/main" id="{54786B60-B7DE-6524-CAFA-1414440D1357}"/>
              </a:ext>
            </a:extLst>
          </p:cNvPr>
          <p:cNvSpPr>
            <a:spLocks noGrp="1"/>
          </p:cNvSpPr>
          <p:nvPr>
            <p:ph sz="half" idx="1"/>
          </p:nvPr>
        </p:nvSpPr>
        <p:spPr>
          <a:xfrm>
            <a:off x="628650" y="1447800"/>
            <a:ext cx="7886700" cy="4724400"/>
          </a:xfrm>
        </p:spPr>
        <p:txBody>
          <a:bodyPr>
            <a:normAutofit/>
          </a:bodyPr>
          <a:lstStyle/>
          <a:p>
            <a:pPr marL="342900" indent="-342900" algn="l">
              <a:buAutoNum type="arabicPeriod"/>
            </a:pPr>
            <a:r>
              <a:rPr lang="en-GB" sz="1800" dirty="0">
                <a:solidFill>
                  <a:schemeClr val="dk1"/>
                </a:solidFill>
                <a:highlight>
                  <a:srgbClr val="FFFF00"/>
                </a:highlight>
              </a:rPr>
              <a:t> Describe the fundamental concepts associated with the digital security landscape including risks, threats, attacks, adversaries and security requirements, and in relation to the confidentiality-integrity-availability (CIA) triangle.</a:t>
            </a:r>
          </a:p>
          <a:p>
            <a:pPr marL="342900" indent="-342900" algn="l">
              <a:buAutoNum type="arabicPeriod"/>
            </a:pPr>
            <a:endParaRPr lang="en-GB" sz="1800" dirty="0">
              <a:solidFill>
                <a:schemeClr val="dk1"/>
              </a:solidFill>
              <a:highlight>
                <a:srgbClr val="FFFF00"/>
              </a:highlight>
            </a:endParaRPr>
          </a:p>
          <a:p>
            <a:pPr marL="342900" indent="-342900" algn="l">
              <a:buAutoNum type="arabicPeriod"/>
            </a:pPr>
            <a:r>
              <a:rPr lang="en-GB" sz="1800" dirty="0">
                <a:solidFill>
                  <a:schemeClr val="dk1"/>
                </a:solidFill>
                <a:highlight>
                  <a:srgbClr val="FFFF00"/>
                </a:highlight>
              </a:rPr>
              <a:t>Discuss the different technologies that constitute the security mechanisms at various levels in a digitally networked environment.</a:t>
            </a:r>
          </a:p>
          <a:p>
            <a:pPr marL="342900" indent="-342900" algn="l">
              <a:buAutoNum type="arabicPeriod"/>
            </a:pPr>
            <a:endParaRPr lang="en-GB" sz="1800" dirty="0">
              <a:solidFill>
                <a:schemeClr val="dk1"/>
              </a:solidFill>
              <a:highlight>
                <a:srgbClr val="FFFF00"/>
              </a:highlight>
            </a:endParaRPr>
          </a:p>
          <a:p>
            <a:pPr marL="342900" indent="-342900" algn="l">
              <a:buAutoNum type="arabicPeriod"/>
            </a:pPr>
            <a:r>
              <a:rPr lang="en-GB" sz="1800" dirty="0">
                <a:solidFill>
                  <a:schemeClr val="dk1"/>
                </a:solidFill>
                <a:highlight>
                  <a:srgbClr val="FFFF00"/>
                </a:highlight>
              </a:rPr>
              <a:t>Perform penetration tests to expose the vulnerabilities of a system.</a:t>
            </a:r>
          </a:p>
          <a:p>
            <a:pPr algn="l"/>
            <a:endParaRPr lang="en-GB" sz="1800" dirty="0">
              <a:solidFill>
                <a:schemeClr val="dk1"/>
              </a:solidFill>
              <a:highlight>
                <a:srgbClr val="FFFF00"/>
              </a:highlight>
            </a:endParaRPr>
          </a:p>
          <a:p>
            <a:pPr marL="342900" indent="-342900" algn="l">
              <a:buAutoNum type="arabicPeriod" startAt="4"/>
            </a:pPr>
            <a:r>
              <a:rPr lang="en-GB" sz="1800" dirty="0">
                <a:solidFill>
                  <a:schemeClr val="dk1"/>
                </a:solidFill>
                <a:highlight>
                  <a:srgbClr val="FFFF00"/>
                </a:highlight>
              </a:rPr>
              <a:t>Present technical solutions to a non-technical audience in an industry standard format.</a:t>
            </a:r>
          </a:p>
          <a:p>
            <a:pPr marL="342900" indent="-342900" algn="l">
              <a:buAutoNum type="arabicPeriod" startAt="4"/>
            </a:pPr>
            <a:endParaRPr lang="en-GB" sz="1800" dirty="0">
              <a:solidFill>
                <a:schemeClr val="dk1"/>
              </a:solidFill>
              <a:highlight>
                <a:srgbClr val="FFFF00"/>
              </a:highlight>
            </a:endParaRPr>
          </a:p>
          <a:p>
            <a:pPr marL="342900" indent="-342900" algn="l">
              <a:buAutoNum type="arabicPeriod" startAt="4"/>
            </a:pP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Design and develop different strategies for computer and network security management and evaluate their legal, social and ethical implications.</a:t>
            </a:r>
            <a:r>
              <a:rPr lang="en-GB" sz="1400" dirty="0">
                <a:effectLst/>
                <a:highlight>
                  <a:srgbClr val="FFFF00"/>
                </a:highlight>
              </a:rPr>
              <a:t> </a:t>
            </a:r>
            <a:endParaRPr lang="en-GB" sz="1800" dirty="0">
              <a:solidFill>
                <a:schemeClr val="dk1"/>
              </a:solidFill>
              <a:highlight>
                <a:srgbClr val="FFFF00"/>
              </a:highlight>
            </a:endParaRPr>
          </a:p>
          <a:p>
            <a:pPr marL="342900" indent="-342900" algn="l">
              <a:buAutoNum type="arabicPeriod"/>
            </a:pPr>
            <a:endParaRPr lang="en-GB" sz="1800" dirty="0">
              <a:solidFill>
                <a:schemeClr val="dk1"/>
              </a:solidFill>
              <a:highlight>
                <a:srgbClr val="FFFF00"/>
              </a:highlight>
            </a:endParaRPr>
          </a:p>
          <a:p>
            <a:pPr marL="342900" indent="-342900" algn="l">
              <a:buAutoNum type="arabicPeriod"/>
            </a:pPr>
            <a:endParaRPr lang="en-GB" sz="1800" dirty="0">
              <a:solidFill>
                <a:schemeClr val="dk1"/>
              </a:solidFill>
              <a:highlight>
                <a:srgbClr val="FFFF00"/>
              </a:highlight>
            </a:endParaRPr>
          </a:p>
        </p:txBody>
      </p:sp>
    </p:spTree>
    <p:extLst>
      <p:ext uri="{BB962C8B-B14F-4D97-AF65-F5344CB8AC3E}">
        <p14:creationId xmlns:p14="http://schemas.microsoft.com/office/powerpoint/2010/main" val="894443162"/>
      </p:ext>
    </p:extLst>
  </p:cSld>
  <p:clrMapOvr>
    <a:masterClrMapping/>
  </p:clrMapOvr>
  <mc:AlternateContent xmlns:mc="http://schemas.openxmlformats.org/markup-compatibility/2006" xmlns:p14="http://schemas.microsoft.com/office/powerpoint/2010/main">
    <mc:Choice Requires="p14">
      <p:transition spd="slow" p14:dur="2000" advTm="43895"/>
    </mc:Choice>
    <mc:Fallback xmlns="">
      <p:transition spd="slow" advTm="4389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FF03-EF66-90AD-4BEC-6E47FD9AD1C9}"/>
              </a:ext>
            </a:extLst>
          </p:cNvPr>
          <p:cNvSpPr>
            <a:spLocks noGrp="1"/>
          </p:cNvSpPr>
          <p:nvPr>
            <p:ph type="title"/>
          </p:nvPr>
        </p:nvSpPr>
        <p:spPr/>
        <p:txBody>
          <a:bodyPr/>
          <a:lstStyle/>
          <a:p>
            <a:r>
              <a:rPr lang="en-GB" b="1" dirty="0">
                <a:solidFill>
                  <a:srgbClr val="FFC000"/>
                </a:solidFill>
              </a:rPr>
              <a:t>Assignment 2</a:t>
            </a:r>
          </a:p>
        </p:txBody>
      </p:sp>
      <p:graphicFrame>
        <p:nvGraphicFramePr>
          <p:cNvPr id="7" name="Table 7">
            <a:extLst>
              <a:ext uri="{FF2B5EF4-FFF2-40B4-BE49-F238E27FC236}">
                <a16:creationId xmlns:a16="http://schemas.microsoft.com/office/drawing/2014/main" id="{2D2C0436-C274-4914-CBFE-869121E57BDD}"/>
              </a:ext>
            </a:extLst>
          </p:cNvPr>
          <p:cNvGraphicFramePr>
            <a:graphicFrameLocks noGrp="1"/>
          </p:cNvGraphicFramePr>
          <p:nvPr>
            <p:extLst>
              <p:ext uri="{D42A27DB-BD31-4B8C-83A1-F6EECF244321}">
                <p14:modId xmlns:p14="http://schemas.microsoft.com/office/powerpoint/2010/main" val="704055820"/>
              </p:ext>
            </p:extLst>
          </p:nvPr>
        </p:nvGraphicFramePr>
        <p:xfrm>
          <a:off x="0" y="1783081"/>
          <a:ext cx="9154551" cy="4645470"/>
        </p:xfrm>
        <a:graphic>
          <a:graphicData uri="http://schemas.openxmlformats.org/drawingml/2006/table">
            <a:tbl>
              <a:tblPr firstRow="1" bandRow="1">
                <a:tableStyleId>{073A0DAA-6AF3-43AB-8588-CEC1D06C72B9}</a:tableStyleId>
              </a:tblPr>
              <a:tblGrid>
                <a:gridCol w="9154551">
                  <a:extLst>
                    <a:ext uri="{9D8B030D-6E8A-4147-A177-3AD203B41FA5}">
                      <a16:colId xmlns:a16="http://schemas.microsoft.com/office/drawing/2014/main" val="2920098056"/>
                    </a:ext>
                  </a:extLst>
                </a:gridCol>
              </a:tblGrid>
              <a:tr h="342900">
                <a:tc>
                  <a:txBody>
                    <a:bodyPr/>
                    <a:lstStyle/>
                    <a:p>
                      <a:r>
                        <a:rPr lang="en-GB" sz="1800" dirty="0"/>
                        <a:t>Task:</a:t>
                      </a:r>
                    </a:p>
                  </a:txBody>
                  <a:tcPr marL="68580" marR="68580" marT="34290" marB="34290"/>
                </a:tc>
                <a:extLst>
                  <a:ext uri="{0D108BD9-81ED-4DB2-BD59-A6C34878D82A}">
                    <a16:rowId xmlns:a16="http://schemas.microsoft.com/office/drawing/2014/main" val="3379542586"/>
                  </a:ext>
                </a:extLst>
              </a:tr>
              <a:tr h="2263140">
                <a:tc>
                  <a:txBody>
                    <a:bodyPr/>
                    <a:lstStyle/>
                    <a:p>
                      <a:pPr marL="342900" indent="-342900" algn="l">
                        <a:lnSpc>
                          <a:spcPct val="107000"/>
                        </a:lnSpc>
                        <a:spcAft>
                          <a:spcPts val="800"/>
                        </a:spcAft>
                        <a:buFont typeface="Wingdings" panose="05000000000000000000" pitchFamily="2" charset="2"/>
                        <a:buChar char="Ø"/>
                      </a:pPr>
                      <a:r>
                        <a:rPr lang="en-GB" sz="2400" kern="1200" dirty="0">
                          <a:solidFill>
                            <a:schemeClr val="dk1"/>
                          </a:solidFill>
                          <a:latin typeface="+mn-lt"/>
                          <a:ea typeface="+mn-ea"/>
                          <a:cs typeface="+mn-cs"/>
                        </a:rPr>
                        <a:t>This assignment builds upon the previous assignment's risk assessment and expands on the implementation of necessary remediation measures to address the identified risks.</a:t>
                      </a:r>
                    </a:p>
                    <a:p>
                      <a:pPr marL="342900" indent="-342900" algn="l">
                        <a:lnSpc>
                          <a:spcPct val="107000"/>
                        </a:lnSpc>
                        <a:spcAft>
                          <a:spcPts val="800"/>
                        </a:spcAft>
                        <a:buFont typeface="Wingdings" panose="05000000000000000000" pitchFamily="2" charset="2"/>
                        <a:buChar char="Ø"/>
                      </a:pPr>
                      <a:endParaRPr lang="en-GB" sz="2400" kern="1200" dirty="0">
                        <a:solidFill>
                          <a:schemeClr val="dk1"/>
                        </a:solidFill>
                        <a:latin typeface="+mn-lt"/>
                        <a:ea typeface="+mn-ea"/>
                        <a:cs typeface="+mn-cs"/>
                      </a:endParaRPr>
                    </a:p>
                    <a:p>
                      <a:pPr marL="342900" indent="-342900" algn="l">
                        <a:lnSpc>
                          <a:spcPct val="107000"/>
                        </a:lnSpc>
                        <a:spcAft>
                          <a:spcPts val="800"/>
                        </a:spcAft>
                        <a:buFont typeface="Wingdings" panose="05000000000000000000" pitchFamily="2" charset="2"/>
                        <a:buChar char="Ø"/>
                      </a:pPr>
                      <a:r>
                        <a:rPr lang="en-GB" sz="2400" dirty="0"/>
                        <a:t>This assignment requires preparing a </a:t>
                      </a:r>
                      <a:r>
                        <a:rPr lang="en-GB" sz="2400" b="1" dirty="0"/>
                        <a:t>15-minute oral presentation</a:t>
                      </a:r>
                      <a:r>
                        <a:rPr lang="en-GB" sz="2400" dirty="0"/>
                        <a:t> and a </a:t>
                      </a:r>
                      <a:r>
                        <a:rPr lang="en-GB" sz="2400" b="1" dirty="0"/>
                        <a:t>1000-word briefing report</a:t>
                      </a:r>
                      <a:r>
                        <a:rPr lang="en-GB" sz="2400" dirty="0"/>
                        <a:t> for the </a:t>
                      </a:r>
                      <a:r>
                        <a:rPr lang="en-GB" sz="2400" b="1" dirty="0"/>
                        <a:t>Board of Directors at New England Hospital</a:t>
                      </a:r>
                      <a:r>
                        <a:rPr lang="en-GB" sz="2400" dirty="0"/>
                        <a:t>, outlining identified security vulnerabilities and proposing </a:t>
                      </a:r>
                      <a:r>
                        <a:rPr lang="en-GB" sz="2400" b="1" dirty="0"/>
                        <a:t>detailed mitigation strategies</a:t>
                      </a:r>
                      <a:r>
                        <a:rPr lang="en-GB" sz="2400" dirty="0"/>
                        <a:t>. </a:t>
                      </a:r>
                      <a:r>
                        <a:rPr lang="en-GB" sz="2400" kern="1200" dirty="0">
                          <a:solidFill>
                            <a:schemeClr val="dk1"/>
                          </a:solidFill>
                          <a:latin typeface="+mn-lt"/>
                          <a:ea typeface="+mn-ea"/>
                          <a:cs typeface="+mn-cs"/>
                        </a:rPr>
                        <a:t> </a:t>
                      </a:r>
                    </a:p>
                    <a:p>
                      <a:pPr algn="l">
                        <a:lnSpc>
                          <a:spcPct val="107000"/>
                        </a:lnSpc>
                        <a:spcAft>
                          <a:spcPts val="800"/>
                        </a:spcAft>
                      </a:pPr>
                      <a:endParaRPr lang="en-GB" sz="2400" kern="1200" dirty="0">
                        <a:solidFill>
                          <a:schemeClr val="dk1"/>
                        </a:solidFill>
                        <a:latin typeface="+mn-lt"/>
                        <a:ea typeface="+mn-ea"/>
                        <a:cs typeface="+mn-cs"/>
                      </a:endParaRPr>
                    </a:p>
                    <a:p>
                      <a:pPr algn="l">
                        <a:lnSpc>
                          <a:spcPct val="107000"/>
                        </a:lnSpc>
                        <a:spcAft>
                          <a:spcPts val="800"/>
                        </a:spcAft>
                      </a:pPr>
                      <a:endParaRPr lang="en-GB" sz="2400" kern="1200" dirty="0">
                        <a:solidFill>
                          <a:schemeClr val="dk1"/>
                        </a:solidFill>
                        <a:latin typeface="+mn-lt"/>
                        <a:ea typeface="+mn-ea"/>
                        <a:cs typeface="+mn-cs"/>
                      </a:endParaRPr>
                    </a:p>
                  </a:txBody>
                  <a:tcPr marL="114300" marR="114300" marT="0" marB="0"/>
                </a:tc>
                <a:extLst>
                  <a:ext uri="{0D108BD9-81ED-4DB2-BD59-A6C34878D82A}">
                    <a16:rowId xmlns:a16="http://schemas.microsoft.com/office/drawing/2014/main" val="2719988076"/>
                  </a:ext>
                </a:extLst>
              </a:tr>
            </a:tbl>
          </a:graphicData>
        </a:graphic>
      </p:graphicFrame>
    </p:spTree>
    <p:extLst>
      <p:ext uri="{BB962C8B-B14F-4D97-AF65-F5344CB8AC3E}">
        <p14:creationId xmlns:p14="http://schemas.microsoft.com/office/powerpoint/2010/main" val="2450997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FF03-EF66-90AD-4BEC-6E47FD9AD1C9}"/>
              </a:ext>
            </a:extLst>
          </p:cNvPr>
          <p:cNvSpPr>
            <a:spLocks noGrp="1"/>
          </p:cNvSpPr>
          <p:nvPr>
            <p:ph type="title"/>
          </p:nvPr>
        </p:nvSpPr>
        <p:spPr>
          <a:xfrm>
            <a:off x="228600" y="25482"/>
            <a:ext cx="8229600" cy="677108"/>
          </a:xfrm>
        </p:spPr>
        <p:txBody>
          <a:bodyPr/>
          <a:lstStyle/>
          <a:p>
            <a:r>
              <a:rPr lang="en-GB" b="1" dirty="0">
                <a:solidFill>
                  <a:srgbClr val="FFC000"/>
                </a:solidFill>
              </a:rPr>
              <a:t>Assignment Component</a:t>
            </a:r>
          </a:p>
        </p:txBody>
      </p:sp>
      <p:graphicFrame>
        <p:nvGraphicFramePr>
          <p:cNvPr id="3" name="Table 7">
            <a:extLst>
              <a:ext uri="{FF2B5EF4-FFF2-40B4-BE49-F238E27FC236}">
                <a16:creationId xmlns:a16="http://schemas.microsoft.com/office/drawing/2014/main" id="{7E1D6283-437E-4808-F8FD-4D1654090B3A}"/>
              </a:ext>
            </a:extLst>
          </p:cNvPr>
          <p:cNvGraphicFramePr>
            <a:graphicFrameLocks noGrp="1"/>
          </p:cNvGraphicFramePr>
          <p:nvPr>
            <p:extLst>
              <p:ext uri="{D42A27DB-BD31-4B8C-83A1-F6EECF244321}">
                <p14:modId xmlns:p14="http://schemas.microsoft.com/office/powerpoint/2010/main" val="2087213683"/>
              </p:ext>
            </p:extLst>
          </p:nvPr>
        </p:nvGraphicFramePr>
        <p:xfrm>
          <a:off x="0" y="838200"/>
          <a:ext cx="9144000" cy="3520440"/>
        </p:xfrm>
        <a:graphic>
          <a:graphicData uri="http://schemas.openxmlformats.org/drawingml/2006/table">
            <a:tbl>
              <a:tblPr firstRow="1" bandRow="1">
                <a:tableStyleId>{073A0DAA-6AF3-43AB-8588-CEC1D06C72B9}</a:tableStyleId>
              </a:tblPr>
              <a:tblGrid>
                <a:gridCol w="9144000">
                  <a:extLst>
                    <a:ext uri="{9D8B030D-6E8A-4147-A177-3AD203B41FA5}">
                      <a16:colId xmlns:a16="http://schemas.microsoft.com/office/drawing/2014/main" val="2920098056"/>
                    </a:ext>
                  </a:extLst>
                </a:gridCol>
              </a:tblGrid>
              <a:tr h="296883">
                <a:tc>
                  <a:txBody>
                    <a:bodyPr/>
                    <a:lstStyle/>
                    <a:p>
                      <a:r>
                        <a:rPr lang="en-GB" sz="1800" dirty="0"/>
                        <a:t>Task 1:</a:t>
                      </a:r>
                    </a:p>
                  </a:txBody>
                  <a:tcPr marL="68580" marR="68580" marT="34290" marB="34290"/>
                </a:tc>
                <a:extLst>
                  <a:ext uri="{0D108BD9-81ED-4DB2-BD59-A6C34878D82A}">
                    <a16:rowId xmlns:a16="http://schemas.microsoft.com/office/drawing/2014/main" val="3379542586"/>
                  </a:ext>
                </a:extLst>
              </a:tr>
              <a:tr h="2751117">
                <a:tc>
                  <a:txBody>
                    <a:bodyPr/>
                    <a:lstStyle/>
                    <a:p>
                      <a:endParaRPr lang="en-GB" sz="1400" kern="1200" dirty="0">
                        <a:solidFill>
                          <a:schemeClr val="dk1"/>
                        </a:solidFill>
                        <a:latin typeface="+mn-lt"/>
                        <a:ea typeface="+mn-ea"/>
                        <a:cs typeface="+mn-cs"/>
                      </a:endParaRPr>
                    </a:p>
                    <a:p>
                      <a:r>
                        <a:rPr lang="en-GB" sz="1800" dirty="0">
                          <a:solidFill>
                            <a:schemeClr val="dk1"/>
                          </a:solidFill>
                          <a:effectLst/>
                          <a:latin typeface="+mn-lt"/>
                          <a:ea typeface="+mn-ea"/>
                          <a:cs typeface="+mn-cs"/>
                        </a:rPr>
                        <a:t> </a:t>
                      </a:r>
                      <a:r>
                        <a:rPr lang="en-GB" sz="1800" b="1" dirty="0">
                          <a:solidFill>
                            <a:schemeClr val="dk1"/>
                          </a:solidFill>
                          <a:effectLst/>
                          <a:latin typeface="+mn-lt"/>
                          <a:ea typeface="+mn-ea"/>
                          <a:cs typeface="+mn-cs"/>
                        </a:rPr>
                        <a:t>Individual Presentation: 60%</a:t>
                      </a:r>
                    </a:p>
                    <a:p>
                      <a:r>
                        <a:rPr lang="en-GB" sz="1800" dirty="0">
                          <a:solidFill>
                            <a:schemeClr val="dk1"/>
                          </a:solidFill>
                          <a:effectLst/>
                          <a:latin typeface="+mn-lt"/>
                          <a:ea typeface="+mn-ea"/>
                          <a:cs typeface="+mn-cs"/>
                        </a:rPr>
                        <a:t>Prepare an individual presentation for the Information Security Officer to communicate the findings from the risk assessment conducted in Assignment 1. </a:t>
                      </a:r>
                    </a:p>
                    <a:p>
                      <a:endParaRPr lang="en-GB" sz="1800" dirty="0">
                        <a:solidFill>
                          <a:schemeClr val="dk1"/>
                        </a:solidFill>
                        <a:effectLst/>
                        <a:latin typeface="+mn-lt"/>
                        <a:ea typeface="+mn-ea"/>
                        <a:cs typeface="+mn-cs"/>
                      </a:endParaRPr>
                    </a:p>
                    <a:p>
                      <a:r>
                        <a:rPr lang="en-GB" sz="1800" dirty="0">
                          <a:solidFill>
                            <a:schemeClr val="dk1"/>
                          </a:solidFill>
                          <a:effectLst/>
                          <a:latin typeface="+mn-lt"/>
                          <a:ea typeface="+mn-ea"/>
                          <a:cs typeface="+mn-cs"/>
                        </a:rPr>
                        <a:t>The presentation should include the following elements:</a:t>
                      </a:r>
                      <a:r>
                        <a:rPr lang="en-GB" dirty="0">
                          <a:effectLst/>
                        </a:rPr>
                        <a:t> </a:t>
                      </a:r>
                    </a:p>
                    <a:p>
                      <a:pPr marL="285750" indent="-285750">
                        <a:buFont typeface="Arial" panose="020B0604020202020204" pitchFamily="34" charset="0"/>
                        <a:buChar char="•"/>
                      </a:pPr>
                      <a:r>
                        <a:rPr lang="en-GB" sz="1800" dirty="0">
                          <a:solidFill>
                            <a:schemeClr val="dk1"/>
                          </a:solidFill>
                          <a:effectLst/>
                          <a:latin typeface="+mn-lt"/>
                          <a:ea typeface="+mn-ea"/>
                          <a:cs typeface="+mn-cs"/>
                        </a:rPr>
                        <a:t>Executive Summary</a:t>
                      </a:r>
                      <a:r>
                        <a:rPr lang="en-GB" dirty="0">
                          <a:effectLst/>
                        </a:rPr>
                        <a:t> </a:t>
                      </a:r>
                    </a:p>
                    <a:p>
                      <a:pPr marL="285750" indent="-285750">
                        <a:buFont typeface="Arial" panose="020B0604020202020204" pitchFamily="34" charset="0"/>
                        <a:buChar char="•"/>
                      </a:pPr>
                      <a:r>
                        <a:rPr lang="en-GB" sz="1800" dirty="0">
                          <a:solidFill>
                            <a:schemeClr val="dk1"/>
                          </a:solidFill>
                          <a:effectLst/>
                          <a:latin typeface="+mn-lt"/>
                          <a:ea typeface="+mn-ea"/>
                          <a:cs typeface="+mn-cs"/>
                        </a:rPr>
                        <a:t>Identified Security Issues</a:t>
                      </a:r>
                    </a:p>
                    <a:p>
                      <a:pPr marL="285750" indent="-285750">
                        <a:buFont typeface="Arial" panose="020B0604020202020204" pitchFamily="34" charset="0"/>
                        <a:buChar char="•"/>
                      </a:pPr>
                      <a:r>
                        <a:rPr lang="en-GB" sz="1800" dirty="0">
                          <a:solidFill>
                            <a:schemeClr val="dk1"/>
                          </a:solidFill>
                          <a:effectLst/>
                          <a:latin typeface="+mn-lt"/>
                          <a:ea typeface="+mn-ea"/>
                          <a:cs typeface="+mn-cs"/>
                        </a:rPr>
                        <a:t>Mitigation Strategies</a:t>
                      </a:r>
                      <a:r>
                        <a:rPr lang="en-GB" dirty="0">
                          <a:effectLst/>
                        </a:rPr>
                        <a:t> </a:t>
                      </a:r>
                      <a:endParaRPr lang="en-GB" sz="1800" dirty="0">
                        <a:solidFill>
                          <a:schemeClr val="dk1"/>
                        </a:solidFill>
                        <a:effectLst/>
                        <a:latin typeface="+mn-lt"/>
                        <a:ea typeface="+mn-ea"/>
                        <a:cs typeface="+mn-cs"/>
                      </a:endParaRPr>
                    </a:p>
                    <a:p>
                      <a:endParaRPr lang="en-GB" sz="1800" kern="1200" dirty="0">
                        <a:solidFill>
                          <a:schemeClr val="dk1"/>
                        </a:solidFill>
                        <a:latin typeface="+mn-lt"/>
                        <a:ea typeface="+mn-ea"/>
                        <a:cs typeface="+mn-cs"/>
                      </a:endParaRPr>
                    </a:p>
                    <a:p>
                      <a:pPr marL="0" indent="0">
                        <a:buFont typeface="Arial" panose="020B0604020202020204" pitchFamily="34" charset="0"/>
                        <a:buNone/>
                      </a:pPr>
                      <a:endParaRPr lang="en-GB" sz="1400" kern="1200" dirty="0">
                        <a:solidFill>
                          <a:schemeClr val="dk1"/>
                        </a:solidFill>
                        <a:latin typeface="+mn-lt"/>
                        <a:ea typeface="+mn-ea"/>
                        <a:cs typeface="+mn-cs"/>
                      </a:endParaRPr>
                    </a:p>
                    <a:p>
                      <a:endParaRPr lang="en-GB" sz="1400" dirty="0"/>
                    </a:p>
                  </a:txBody>
                  <a:tcPr marL="68580" marR="68580" marT="34290" marB="34290"/>
                </a:tc>
                <a:extLst>
                  <a:ext uri="{0D108BD9-81ED-4DB2-BD59-A6C34878D82A}">
                    <a16:rowId xmlns:a16="http://schemas.microsoft.com/office/drawing/2014/main" val="2719988076"/>
                  </a:ext>
                </a:extLst>
              </a:tr>
            </a:tbl>
          </a:graphicData>
        </a:graphic>
      </p:graphicFrame>
      <p:graphicFrame>
        <p:nvGraphicFramePr>
          <p:cNvPr id="4" name="Table 7">
            <a:extLst>
              <a:ext uri="{FF2B5EF4-FFF2-40B4-BE49-F238E27FC236}">
                <a16:creationId xmlns:a16="http://schemas.microsoft.com/office/drawing/2014/main" id="{F163A2CC-2C24-2526-46C3-F9E7F535FDDC}"/>
              </a:ext>
            </a:extLst>
          </p:cNvPr>
          <p:cNvGraphicFramePr>
            <a:graphicFrameLocks noGrp="1"/>
          </p:cNvGraphicFramePr>
          <p:nvPr>
            <p:extLst>
              <p:ext uri="{D42A27DB-BD31-4B8C-83A1-F6EECF244321}">
                <p14:modId xmlns:p14="http://schemas.microsoft.com/office/powerpoint/2010/main" val="1463527852"/>
              </p:ext>
            </p:extLst>
          </p:nvPr>
        </p:nvGraphicFramePr>
        <p:xfrm>
          <a:off x="0" y="3733800"/>
          <a:ext cx="9144000" cy="3246120"/>
        </p:xfrm>
        <a:graphic>
          <a:graphicData uri="http://schemas.openxmlformats.org/drawingml/2006/table">
            <a:tbl>
              <a:tblPr firstRow="1" bandRow="1">
                <a:tableStyleId>{073A0DAA-6AF3-43AB-8588-CEC1D06C72B9}</a:tableStyleId>
              </a:tblPr>
              <a:tblGrid>
                <a:gridCol w="9144000">
                  <a:extLst>
                    <a:ext uri="{9D8B030D-6E8A-4147-A177-3AD203B41FA5}">
                      <a16:colId xmlns:a16="http://schemas.microsoft.com/office/drawing/2014/main" val="2920098056"/>
                    </a:ext>
                  </a:extLst>
                </a:gridCol>
              </a:tblGrid>
              <a:tr h="298825">
                <a:tc>
                  <a:txBody>
                    <a:bodyPr/>
                    <a:lstStyle/>
                    <a:p>
                      <a:r>
                        <a:rPr lang="en-GB" sz="1800" dirty="0"/>
                        <a:t>Task 1:</a:t>
                      </a:r>
                    </a:p>
                  </a:txBody>
                  <a:tcPr marL="68580" marR="68580" marT="34290" marB="34290"/>
                </a:tc>
                <a:extLst>
                  <a:ext uri="{0D108BD9-81ED-4DB2-BD59-A6C34878D82A}">
                    <a16:rowId xmlns:a16="http://schemas.microsoft.com/office/drawing/2014/main" val="3379542586"/>
                  </a:ext>
                </a:extLst>
              </a:tr>
              <a:tr h="2769116">
                <a:tc>
                  <a:txBody>
                    <a:bodyPr/>
                    <a:lstStyle/>
                    <a:p>
                      <a:endParaRPr lang="en-GB" sz="1400" kern="1200" dirty="0">
                        <a:solidFill>
                          <a:schemeClr val="dk1"/>
                        </a:solidFill>
                        <a:latin typeface="+mn-lt"/>
                        <a:ea typeface="+mn-ea"/>
                        <a:cs typeface="+mn-cs"/>
                      </a:endParaRPr>
                    </a:p>
                    <a:p>
                      <a:r>
                        <a:rPr lang="en-GB" sz="1800" dirty="0">
                          <a:solidFill>
                            <a:schemeClr val="dk1"/>
                          </a:solidFill>
                          <a:effectLst/>
                          <a:latin typeface="+mn-lt"/>
                          <a:ea typeface="+mn-ea"/>
                          <a:cs typeface="+mn-cs"/>
                        </a:rPr>
                        <a:t> </a:t>
                      </a:r>
                      <a:r>
                        <a:rPr lang="en-GB" sz="1800" b="1" dirty="0">
                          <a:solidFill>
                            <a:schemeClr val="dk1"/>
                          </a:solidFill>
                          <a:effectLst/>
                          <a:latin typeface="+mn-lt"/>
                          <a:ea typeface="+mn-ea"/>
                          <a:cs typeface="+mn-cs"/>
                        </a:rPr>
                        <a:t>Briefing Report : 40%</a:t>
                      </a:r>
                    </a:p>
                    <a:p>
                      <a:r>
                        <a:rPr lang="en-GB" sz="1800" dirty="0">
                          <a:solidFill>
                            <a:schemeClr val="dk1"/>
                          </a:solidFill>
                          <a:effectLst/>
                          <a:latin typeface="+mn-lt"/>
                          <a:ea typeface="+mn-ea"/>
                          <a:cs typeface="+mn-cs"/>
                        </a:rPr>
                        <a:t>Produce a detailed briefing report that complements your individual presentation. </a:t>
                      </a:r>
                    </a:p>
                    <a:p>
                      <a:r>
                        <a:rPr lang="en-GB" sz="1800" dirty="0">
                          <a:solidFill>
                            <a:schemeClr val="dk1"/>
                          </a:solidFill>
                          <a:effectLst/>
                          <a:latin typeface="+mn-lt"/>
                          <a:ea typeface="+mn-ea"/>
                          <a:cs typeface="+mn-cs"/>
                        </a:rPr>
                        <a:t>The report should include the following elements:</a:t>
                      </a:r>
                      <a:r>
                        <a:rPr lang="en-GB" dirty="0">
                          <a:effectLst/>
                        </a:rPr>
                        <a:t> </a:t>
                      </a:r>
                    </a:p>
                    <a:p>
                      <a:pPr marL="285750" indent="-285750">
                        <a:buFont typeface="Arial" panose="020B0604020202020204" pitchFamily="34" charset="0"/>
                        <a:buChar char="•"/>
                      </a:pPr>
                      <a:r>
                        <a:rPr lang="en-GB" sz="1800" dirty="0">
                          <a:solidFill>
                            <a:schemeClr val="dk1"/>
                          </a:solidFill>
                          <a:effectLst/>
                          <a:latin typeface="+mn-lt"/>
                          <a:ea typeface="+mn-ea"/>
                          <a:cs typeface="+mn-cs"/>
                        </a:rPr>
                        <a:t>Introduction</a:t>
                      </a:r>
                      <a:r>
                        <a:rPr lang="en-GB" dirty="0">
                          <a:effectLst/>
                        </a:rPr>
                        <a:t> </a:t>
                      </a:r>
                    </a:p>
                    <a:p>
                      <a:pPr marL="285750" indent="-285750">
                        <a:buFont typeface="Arial" panose="020B0604020202020204" pitchFamily="34" charset="0"/>
                        <a:buChar char="•"/>
                      </a:pPr>
                      <a:r>
                        <a:rPr lang="en-GB" sz="1800" dirty="0">
                          <a:solidFill>
                            <a:schemeClr val="dk1"/>
                          </a:solidFill>
                          <a:effectLst/>
                          <a:latin typeface="+mn-lt"/>
                          <a:ea typeface="+mn-ea"/>
                          <a:cs typeface="+mn-cs"/>
                        </a:rPr>
                        <a:t>Methodology</a:t>
                      </a:r>
                      <a:r>
                        <a:rPr lang="en-GB" dirty="0">
                          <a:effectLst/>
                        </a:rPr>
                        <a:t> </a:t>
                      </a:r>
                    </a:p>
                    <a:p>
                      <a:pPr marL="285750" indent="-285750">
                        <a:buFont typeface="Arial" panose="020B0604020202020204" pitchFamily="34" charset="0"/>
                        <a:buChar char="•"/>
                      </a:pPr>
                      <a:r>
                        <a:rPr lang="en-GB" sz="1800" dirty="0">
                          <a:solidFill>
                            <a:schemeClr val="dk1"/>
                          </a:solidFill>
                          <a:effectLst/>
                          <a:latin typeface="+mn-lt"/>
                          <a:ea typeface="+mn-ea"/>
                          <a:cs typeface="+mn-cs"/>
                        </a:rPr>
                        <a:t>Risk Assessment Findings</a:t>
                      </a:r>
                      <a:r>
                        <a:rPr lang="en-GB" dirty="0">
                          <a:effectLst/>
                        </a:rPr>
                        <a:t> </a:t>
                      </a:r>
                    </a:p>
                    <a:p>
                      <a:pPr marL="285750" indent="-285750">
                        <a:buFont typeface="Arial" panose="020B0604020202020204" pitchFamily="34" charset="0"/>
                        <a:buChar char="•"/>
                      </a:pPr>
                      <a:r>
                        <a:rPr lang="en-GB" sz="1800" dirty="0">
                          <a:solidFill>
                            <a:schemeClr val="dk1"/>
                          </a:solidFill>
                          <a:effectLst/>
                          <a:latin typeface="+mn-lt"/>
                          <a:ea typeface="+mn-ea"/>
                          <a:cs typeface="+mn-cs"/>
                        </a:rPr>
                        <a:t>Mitigation Strategies</a:t>
                      </a:r>
                      <a:r>
                        <a:rPr lang="en-GB" dirty="0">
                          <a:effectLst/>
                        </a:rPr>
                        <a:t> </a:t>
                      </a:r>
                    </a:p>
                    <a:p>
                      <a:pPr marL="285750" indent="-285750">
                        <a:buFont typeface="Arial" panose="020B0604020202020204" pitchFamily="34" charset="0"/>
                        <a:buChar char="•"/>
                      </a:pPr>
                      <a:r>
                        <a:rPr lang="en-GB" sz="1800" dirty="0">
                          <a:solidFill>
                            <a:schemeClr val="dk1"/>
                          </a:solidFill>
                          <a:effectLst/>
                          <a:latin typeface="+mn-lt"/>
                          <a:ea typeface="+mn-ea"/>
                          <a:cs typeface="+mn-cs"/>
                        </a:rPr>
                        <a:t>Conclusion</a:t>
                      </a:r>
                      <a:r>
                        <a:rPr lang="en-GB" dirty="0">
                          <a:effectLst/>
                        </a:rPr>
                        <a:t> </a:t>
                      </a:r>
                      <a:endParaRPr lang="en-GB" sz="1800" kern="1200" dirty="0">
                        <a:solidFill>
                          <a:schemeClr val="dk1"/>
                        </a:solidFill>
                        <a:latin typeface="+mn-lt"/>
                        <a:ea typeface="+mn-ea"/>
                        <a:cs typeface="+mn-cs"/>
                      </a:endParaRPr>
                    </a:p>
                    <a:p>
                      <a:pPr marL="0" indent="0">
                        <a:buFont typeface="Arial" panose="020B0604020202020204" pitchFamily="34" charset="0"/>
                        <a:buNone/>
                      </a:pPr>
                      <a:endParaRPr lang="en-GB" sz="1400" kern="1200" dirty="0">
                        <a:solidFill>
                          <a:schemeClr val="dk1"/>
                        </a:solidFill>
                        <a:latin typeface="+mn-lt"/>
                        <a:ea typeface="+mn-ea"/>
                        <a:cs typeface="+mn-cs"/>
                      </a:endParaRPr>
                    </a:p>
                    <a:p>
                      <a:endParaRPr lang="en-GB" sz="1400" dirty="0"/>
                    </a:p>
                  </a:txBody>
                  <a:tcPr marL="68580" marR="68580" marT="34290" marB="34290"/>
                </a:tc>
                <a:extLst>
                  <a:ext uri="{0D108BD9-81ED-4DB2-BD59-A6C34878D82A}">
                    <a16:rowId xmlns:a16="http://schemas.microsoft.com/office/drawing/2014/main" val="2719988076"/>
                  </a:ext>
                </a:extLst>
              </a:tr>
            </a:tbl>
          </a:graphicData>
        </a:graphic>
      </p:graphicFrame>
    </p:spTree>
    <p:extLst>
      <p:ext uri="{BB962C8B-B14F-4D97-AF65-F5344CB8AC3E}">
        <p14:creationId xmlns:p14="http://schemas.microsoft.com/office/powerpoint/2010/main" val="537463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DEAA4-C27E-B7E1-B64D-92EDABA9C024}"/>
              </a:ext>
            </a:extLst>
          </p:cNvPr>
          <p:cNvSpPr>
            <a:spLocks noGrp="1"/>
          </p:cNvSpPr>
          <p:nvPr>
            <p:ph type="title"/>
          </p:nvPr>
        </p:nvSpPr>
        <p:spPr/>
        <p:txBody>
          <a:bodyPr/>
          <a:lstStyle/>
          <a:p>
            <a:r>
              <a:rPr lang="en-GB" b="1">
                <a:solidFill>
                  <a:srgbClr val="FFC000"/>
                </a:solidFill>
              </a:rPr>
              <a:t>Assignment ‘Top Tips’!</a:t>
            </a:r>
            <a:endParaRPr lang="en-GB" b="1" dirty="0">
              <a:solidFill>
                <a:srgbClr val="FFC000"/>
              </a:solidFill>
            </a:endParaRPr>
          </a:p>
        </p:txBody>
      </p:sp>
      <p:sp>
        <p:nvSpPr>
          <p:cNvPr id="3" name="Content Placeholder 2">
            <a:extLst>
              <a:ext uri="{FF2B5EF4-FFF2-40B4-BE49-F238E27FC236}">
                <a16:creationId xmlns:a16="http://schemas.microsoft.com/office/drawing/2014/main" id="{7395505B-4828-4EEC-2BEC-DFCA3DA6430A}"/>
              </a:ext>
            </a:extLst>
          </p:cNvPr>
          <p:cNvSpPr>
            <a:spLocks noGrp="1"/>
          </p:cNvSpPr>
          <p:nvPr>
            <p:ph sz="half" idx="1"/>
          </p:nvPr>
        </p:nvSpPr>
        <p:spPr>
          <a:xfrm>
            <a:off x="457199" y="2133600"/>
            <a:ext cx="4336977" cy="3231654"/>
          </a:xfrm>
        </p:spPr>
        <p:txBody>
          <a:bodyPr/>
          <a:lstStyle/>
          <a:p>
            <a:pPr>
              <a:buFont typeface="Wingdings" panose="05000000000000000000" pitchFamily="2" charset="2"/>
              <a:buChar char="ü"/>
            </a:pPr>
            <a:r>
              <a:rPr lang="en-GB" dirty="0"/>
              <a:t>Select </a:t>
            </a:r>
            <a:r>
              <a:rPr lang="en-GB" dirty="0" err="1"/>
              <a:t>Select</a:t>
            </a:r>
            <a:r>
              <a:rPr lang="en-GB" dirty="0"/>
              <a:t>  Information Security topic you would enjoy to research and write about.</a:t>
            </a:r>
          </a:p>
          <a:p>
            <a:endParaRPr lang="en-GB" dirty="0"/>
          </a:p>
          <a:p>
            <a:pPr>
              <a:buFont typeface="Wingdings" panose="05000000000000000000" pitchFamily="2" charset="2"/>
              <a:buChar char="ü"/>
            </a:pPr>
            <a:r>
              <a:rPr lang="en-GB" dirty="0"/>
              <a:t>Be creative in the layout of your ‘online article’.</a:t>
            </a:r>
          </a:p>
          <a:p>
            <a:endParaRPr lang="en-GB" dirty="0"/>
          </a:p>
          <a:p>
            <a:pPr>
              <a:buFont typeface="Wingdings" panose="05000000000000000000" pitchFamily="2" charset="2"/>
              <a:buChar char="ü"/>
            </a:pPr>
            <a:r>
              <a:rPr lang="en-GB" dirty="0"/>
              <a:t>Make sure you use a writing structure and ensure your report aligns to LO1 , LO2, LO3, LO4 and LO5</a:t>
            </a:r>
          </a:p>
        </p:txBody>
      </p:sp>
      <p:pic>
        <p:nvPicPr>
          <p:cNvPr id="7" name="Picture 6" descr="A hand holding a small green house&#10;&#10;Description automatically generated">
            <a:extLst>
              <a:ext uri="{FF2B5EF4-FFF2-40B4-BE49-F238E27FC236}">
                <a16:creationId xmlns:a16="http://schemas.microsoft.com/office/drawing/2014/main" id="{9FB65F07-4A9D-B8DE-E632-3D59E25BA1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7048" y="1826479"/>
            <a:ext cx="2106637" cy="1404425"/>
          </a:xfrm>
          <a:prstGeom prst="rect">
            <a:avLst/>
          </a:prstGeom>
        </p:spPr>
      </p:pic>
      <p:pic>
        <p:nvPicPr>
          <p:cNvPr id="9" name="Picture 8" descr="A group of people shaking hands in a city&#10;&#10;Description automatically generated">
            <a:extLst>
              <a:ext uri="{FF2B5EF4-FFF2-40B4-BE49-F238E27FC236}">
                <a16:creationId xmlns:a16="http://schemas.microsoft.com/office/drawing/2014/main" id="{CE899FC9-CDD0-4A78-54F7-CCE0121459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487" y="3429000"/>
            <a:ext cx="1642251" cy="1490784"/>
          </a:xfrm>
          <a:prstGeom prst="rect">
            <a:avLst/>
          </a:prstGeom>
        </p:spPr>
      </p:pic>
      <p:pic>
        <p:nvPicPr>
          <p:cNvPr id="11" name="Picture 10" descr="A computer screen with icons and symbols">
            <a:extLst>
              <a:ext uri="{FF2B5EF4-FFF2-40B4-BE49-F238E27FC236}">
                <a16:creationId xmlns:a16="http://schemas.microsoft.com/office/drawing/2014/main" id="{93FDB37F-63FC-64F3-FA3D-1A4DF958C9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7048" y="3528048"/>
            <a:ext cx="2114237" cy="1391736"/>
          </a:xfrm>
          <a:prstGeom prst="rect">
            <a:avLst/>
          </a:prstGeom>
        </p:spPr>
      </p:pic>
      <p:pic>
        <p:nvPicPr>
          <p:cNvPr id="6" name="Picture 5" descr="A blue lock with a circuit board and lines&#10;&#10;Description automatically generated">
            <a:extLst>
              <a:ext uri="{FF2B5EF4-FFF2-40B4-BE49-F238E27FC236}">
                <a16:creationId xmlns:a16="http://schemas.microsoft.com/office/drawing/2014/main" id="{F4BF5C89-1708-C3ED-7F13-0F4A74584F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4176" y="1817380"/>
            <a:ext cx="1841500" cy="1413524"/>
          </a:xfrm>
          <a:prstGeom prst="rect">
            <a:avLst/>
          </a:prstGeom>
        </p:spPr>
      </p:pic>
    </p:spTree>
    <p:extLst>
      <p:ext uri="{BB962C8B-B14F-4D97-AF65-F5344CB8AC3E}">
        <p14:creationId xmlns:p14="http://schemas.microsoft.com/office/powerpoint/2010/main" val="2333687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590800"/>
            <a:ext cx="4169563" cy="696594"/>
          </a:xfrm>
        </p:spPr>
        <p:txBody>
          <a:bodyPr/>
          <a:lstStyle/>
          <a:p>
            <a:r>
              <a:rPr lang="en-GB" dirty="0"/>
              <a:t>Let’s get started!</a:t>
            </a:r>
          </a:p>
        </p:txBody>
      </p:sp>
    </p:spTree>
    <p:extLst>
      <p:ext uri="{BB962C8B-B14F-4D97-AF65-F5344CB8AC3E}">
        <p14:creationId xmlns:p14="http://schemas.microsoft.com/office/powerpoint/2010/main" val="3927587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20979">
              <a:lnSpc>
                <a:spcPct val="100000"/>
              </a:lnSpc>
              <a:spcBef>
                <a:spcPts val="475"/>
              </a:spcBef>
            </a:pPr>
            <a:r>
              <a:rPr lang="en-GB" dirty="0"/>
              <a:t>Wat</a:t>
            </a:r>
            <a:r>
              <a:rPr lang="en-GB" sz="4400" spc="-20" dirty="0">
                <a:solidFill>
                  <a:srgbClr val="333399"/>
                </a:solidFill>
                <a:latin typeface="Arial MT"/>
                <a:cs typeface="Arial MT"/>
              </a:rPr>
              <a:t> </a:t>
            </a:r>
            <a:r>
              <a:rPr lang="en-GB" dirty="0"/>
              <a:t>is</a:t>
            </a:r>
            <a:r>
              <a:rPr lang="en-GB" sz="4400" spc="-5" dirty="0">
                <a:solidFill>
                  <a:srgbClr val="333399"/>
                </a:solidFill>
                <a:latin typeface="Arial MT"/>
                <a:cs typeface="Arial MT"/>
              </a:rPr>
              <a:t> </a:t>
            </a:r>
            <a:r>
              <a:rPr lang="en-GB" dirty="0"/>
              <a:t>security ?</a:t>
            </a:r>
          </a:p>
        </p:txBody>
      </p:sp>
      <p:sp>
        <p:nvSpPr>
          <p:cNvPr id="3" name="Text Placeholder 2"/>
          <p:cNvSpPr>
            <a:spLocks noGrp="1"/>
          </p:cNvSpPr>
          <p:nvPr>
            <p:ph type="body" idx="1"/>
          </p:nvPr>
        </p:nvSpPr>
        <p:spPr>
          <a:xfrm>
            <a:off x="395510" y="1447800"/>
            <a:ext cx="8439150" cy="430887"/>
          </a:xfrm>
        </p:spPr>
        <p:txBody>
          <a:bodyPr/>
          <a:lstStyle/>
          <a:p>
            <a:pPr marL="0" algn="l" rtl="0"/>
            <a:endParaRPr lang="en-GB" sz="2800" dirty="0"/>
          </a:p>
        </p:txBody>
      </p:sp>
      <p:pic>
        <p:nvPicPr>
          <p:cNvPr id="5" name="Picture 4" descr="A screenshot of a computer&#10;&#10;Description automatically generated">
            <a:extLst>
              <a:ext uri="{FF2B5EF4-FFF2-40B4-BE49-F238E27FC236}">
                <a16:creationId xmlns:a16="http://schemas.microsoft.com/office/drawing/2014/main" id="{27F3507C-91E4-4B01-F592-F5D9F6B36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672" y="1123059"/>
            <a:ext cx="8439149" cy="5049141"/>
          </a:xfrm>
          <a:prstGeom prst="rect">
            <a:avLst/>
          </a:prstGeom>
        </p:spPr>
      </p:pic>
    </p:spTree>
    <p:extLst>
      <p:ext uri="{BB962C8B-B14F-4D97-AF65-F5344CB8AC3E}">
        <p14:creationId xmlns:p14="http://schemas.microsoft.com/office/powerpoint/2010/main" val="2335386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Definitions</a:t>
            </a:r>
          </a:p>
        </p:txBody>
      </p:sp>
      <p:sp>
        <p:nvSpPr>
          <p:cNvPr id="3" name="Text Placeholder 2"/>
          <p:cNvSpPr>
            <a:spLocks noGrp="1"/>
          </p:cNvSpPr>
          <p:nvPr>
            <p:ph type="body" idx="1"/>
          </p:nvPr>
        </p:nvSpPr>
        <p:spPr>
          <a:xfrm>
            <a:off x="395510" y="1447800"/>
            <a:ext cx="8596090" cy="4431983"/>
          </a:xfrm>
        </p:spPr>
        <p:txBody>
          <a:bodyPr/>
          <a:lstStyle/>
          <a:p>
            <a:pPr marL="342900" indent="-342900" algn="l" rtl="0">
              <a:buFont typeface="Arial" panose="020B0604020202020204" pitchFamily="34" charset="0"/>
              <a:buChar char="•"/>
            </a:pPr>
            <a:r>
              <a:rPr lang="en-GB" dirty="0">
                <a:latin typeface="Arial MT"/>
              </a:rPr>
              <a:t>Security refers to the practice of protecting something valuable from potential threats, harm, or unauthorized access.</a:t>
            </a:r>
          </a:p>
          <a:p>
            <a:pPr marL="342900" indent="-342900" algn="l" rtl="0">
              <a:buFont typeface="Arial" panose="020B0604020202020204" pitchFamily="34" charset="0"/>
              <a:buChar char="•"/>
            </a:pPr>
            <a:endParaRPr lang="en-GB" dirty="0">
              <a:solidFill>
                <a:srgbClr val="374151"/>
              </a:solidFill>
              <a:latin typeface="Söhne"/>
            </a:endParaRPr>
          </a:p>
          <a:p>
            <a:pPr marL="342900" indent="-342900" algn="l" rtl="0">
              <a:buFont typeface="Arial" panose="020B0604020202020204" pitchFamily="34" charset="0"/>
              <a:buChar char="•"/>
            </a:pPr>
            <a:r>
              <a:rPr lang="en-GB" sz="2400" dirty="0">
                <a:latin typeface="Arial MT"/>
                <a:cs typeface="Arial MT"/>
              </a:rPr>
              <a:t>Security</a:t>
            </a:r>
            <a:r>
              <a:rPr lang="en-GB" sz="2400" spc="-20" dirty="0">
                <a:latin typeface="Arial MT"/>
                <a:cs typeface="Arial MT"/>
              </a:rPr>
              <a:t> </a:t>
            </a:r>
            <a:r>
              <a:rPr lang="en-GB" sz="2400" spc="5" dirty="0">
                <a:latin typeface="Arial MT"/>
                <a:cs typeface="Arial MT"/>
              </a:rPr>
              <a:t>is</a:t>
            </a:r>
            <a:r>
              <a:rPr lang="en-GB" sz="2400" spc="-15" dirty="0">
                <a:latin typeface="Arial MT"/>
                <a:cs typeface="Arial MT"/>
              </a:rPr>
              <a:t> </a:t>
            </a:r>
            <a:r>
              <a:rPr lang="en-GB" sz="2400" spc="-5" dirty="0">
                <a:latin typeface="Arial MT"/>
                <a:cs typeface="Arial MT"/>
              </a:rPr>
              <a:t>the</a:t>
            </a:r>
            <a:r>
              <a:rPr lang="en-GB" sz="2400" spc="10" dirty="0">
                <a:latin typeface="Arial MT"/>
                <a:cs typeface="Arial MT"/>
              </a:rPr>
              <a:t> </a:t>
            </a:r>
            <a:r>
              <a:rPr lang="en-GB" sz="2400" dirty="0">
                <a:latin typeface="Arial MT"/>
                <a:cs typeface="Arial MT"/>
              </a:rPr>
              <a:t>protection</a:t>
            </a:r>
            <a:r>
              <a:rPr lang="en-GB" sz="2400" spc="-40" dirty="0">
                <a:latin typeface="Arial MT"/>
                <a:cs typeface="Arial MT"/>
              </a:rPr>
              <a:t> </a:t>
            </a:r>
            <a:r>
              <a:rPr lang="en-GB" sz="2400" spc="5" dirty="0">
                <a:latin typeface="Arial MT"/>
                <a:cs typeface="Arial MT"/>
              </a:rPr>
              <a:t>of </a:t>
            </a:r>
            <a:r>
              <a:rPr lang="en-GB" sz="2400" dirty="0">
                <a:latin typeface="Arial MT"/>
                <a:cs typeface="Arial MT"/>
              </a:rPr>
              <a:t>assets</a:t>
            </a:r>
            <a:r>
              <a:rPr lang="en-GB" sz="2400" spc="5" dirty="0">
                <a:latin typeface="Arial MT"/>
                <a:cs typeface="Arial MT"/>
              </a:rPr>
              <a:t> </a:t>
            </a:r>
            <a:r>
              <a:rPr lang="en-GB" sz="2400" spc="-5" dirty="0">
                <a:latin typeface="Arial MT"/>
                <a:cs typeface="Arial MT"/>
              </a:rPr>
              <a:t>from </a:t>
            </a:r>
            <a:r>
              <a:rPr lang="en-GB" sz="2400" dirty="0">
                <a:latin typeface="Arial MT"/>
                <a:cs typeface="Arial MT"/>
              </a:rPr>
              <a:t>harm.</a:t>
            </a:r>
          </a:p>
          <a:p>
            <a:pPr marL="342900" indent="-342900" algn="l" rtl="0">
              <a:buFont typeface="Arial" panose="020B0604020202020204" pitchFamily="34" charset="0"/>
              <a:buChar char="•"/>
            </a:pPr>
            <a:endParaRPr lang="en-GB" dirty="0">
              <a:latin typeface="Arial MT"/>
              <a:cs typeface="Arial MT"/>
            </a:endParaRPr>
          </a:p>
          <a:p>
            <a:pPr marL="342900" indent="-342900" algn="l" rtl="0">
              <a:buFont typeface="Arial" panose="020B0604020202020204" pitchFamily="34" charset="0"/>
              <a:buChar char="•"/>
            </a:pPr>
            <a:r>
              <a:rPr lang="en-GB" sz="2400" dirty="0">
                <a:latin typeface="Arial MT"/>
                <a:cs typeface="Arial MT"/>
              </a:rPr>
              <a:t>It is a broad and multifaceted concept that can be applied to various domains</a:t>
            </a:r>
          </a:p>
          <a:p>
            <a:pPr marL="342900" indent="-342900" algn="l" rtl="0">
              <a:buFont typeface="Arial" panose="020B0604020202020204" pitchFamily="34" charset="0"/>
              <a:buChar char="•"/>
            </a:pPr>
            <a:endParaRPr lang="en-GB" dirty="0">
              <a:latin typeface="Arial MT"/>
            </a:endParaRPr>
          </a:p>
          <a:p>
            <a:pPr marL="342900" indent="-342900" algn="l" rtl="0">
              <a:buFont typeface="Arial" panose="020B0604020202020204" pitchFamily="34" charset="0"/>
              <a:buChar char="•"/>
            </a:pPr>
            <a:r>
              <a:rPr lang="en-GB" dirty="0">
                <a:latin typeface="Arial MT"/>
              </a:rPr>
              <a:t>The primary goal of security is to ensure the confidentiality, integrity, and availability of assets or resources.</a:t>
            </a:r>
          </a:p>
          <a:p>
            <a:pPr marL="342900" indent="-342900" algn="l" rtl="0">
              <a:buFont typeface="Arial" panose="020B0604020202020204" pitchFamily="34" charset="0"/>
              <a:buChar char="•"/>
            </a:pPr>
            <a:endParaRPr lang="en-GB" b="0" i="0" dirty="0">
              <a:solidFill>
                <a:srgbClr val="161719"/>
              </a:solidFill>
              <a:effectLst/>
              <a:latin typeface="+mn-lt"/>
            </a:endParaRPr>
          </a:p>
        </p:txBody>
      </p:sp>
    </p:spTree>
    <p:extLst>
      <p:ext uri="{BB962C8B-B14F-4D97-AF65-F5344CB8AC3E}">
        <p14:creationId xmlns:p14="http://schemas.microsoft.com/office/powerpoint/2010/main" val="295148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2031325"/>
          </a:xfrm>
        </p:spPr>
        <p:txBody>
          <a:bodyPr/>
          <a:lstStyle/>
          <a:p>
            <a:r>
              <a:rPr lang="en-GB" dirty="0">
                <a:latin typeface="Arial MT"/>
              </a:rPr>
              <a:t>Security </a:t>
            </a:r>
            <a:r>
              <a:rPr lang="en-GB" sz="4400" dirty="0">
                <a:latin typeface="Arial MT"/>
                <a:cs typeface="Arial MT"/>
              </a:rPr>
              <a:t>domains</a:t>
            </a:r>
            <a:br>
              <a:rPr lang="en-GB" sz="4400" dirty="0">
                <a:latin typeface="Arial MT"/>
                <a:cs typeface="Arial MT"/>
              </a:rPr>
            </a:br>
            <a:br>
              <a:rPr lang="en-GB" sz="4400" dirty="0">
                <a:latin typeface="Arial MT"/>
                <a:cs typeface="Arial MT"/>
              </a:rPr>
            </a:br>
            <a:endParaRPr lang="en-GB" dirty="0"/>
          </a:p>
        </p:txBody>
      </p:sp>
      <p:sp>
        <p:nvSpPr>
          <p:cNvPr id="3" name="Text Placeholder 2"/>
          <p:cNvSpPr>
            <a:spLocks noGrp="1"/>
          </p:cNvSpPr>
          <p:nvPr>
            <p:ph type="body" idx="1"/>
          </p:nvPr>
        </p:nvSpPr>
        <p:spPr>
          <a:xfrm>
            <a:off x="395510" y="1447800"/>
            <a:ext cx="8596090" cy="2898101"/>
          </a:xfrm>
        </p:spPr>
        <p:txBody>
          <a:bodyPr/>
          <a:lstStyle/>
          <a:p>
            <a:pPr marL="12700" marR="294005">
              <a:lnSpc>
                <a:spcPct val="109900"/>
              </a:lnSpc>
              <a:spcBef>
                <a:spcPts val="95"/>
              </a:spcBef>
            </a:pPr>
            <a:r>
              <a:rPr lang="en-GB" spc="-10" dirty="0">
                <a:latin typeface="Arial MT"/>
              </a:rPr>
              <a:t>Here are some common domains where security is important</a:t>
            </a:r>
          </a:p>
          <a:p>
            <a:pPr marL="355600" marR="294005" indent="-342900">
              <a:lnSpc>
                <a:spcPct val="109900"/>
              </a:lnSpc>
              <a:spcBef>
                <a:spcPts val="95"/>
              </a:spcBef>
              <a:buFont typeface="Wingdings" pitchFamily="2" charset="2"/>
              <a:buChar char="Ø"/>
            </a:pPr>
            <a:r>
              <a:rPr lang="en-GB" sz="2400" b="1" spc="-10" dirty="0">
                <a:latin typeface="Arial"/>
                <a:cs typeface="Arial"/>
              </a:rPr>
              <a:t>Physical</a:t>
            </a:r>
            <a:r>
              <a:rPr lang="en-GB" sz="2400" b="1" spc="20" dirty="0">
                <a:latin typeface="Arial"/>
                <a:cs typeface="Arial"/>
              </a:rPr>
              <a:t> </a:t>
            </a:r>
            <a:r>
              <a:rPr lang="en-GB" sz="2400" b="1" spc="-5" dirty="0">
                <a:latin typeface="Arial"/>
                <a:cs typeface="Arial"/>
              </a:rPr>
              <a:t>security</a:t>
            </a:r>
            <a:r>
              <a:rPr lang="en-GB" b="1" spc="-5" dirty="0">
                <a:latin typeface="Arial"/>
                <a:cs typeface="Arial"/>
              </a:rPr>
              <a:t>.</a:t>
            </a:r>
            <a:endParaRPr lang="en-GB" sz="2400" b="1" dirty="0">
              <a:latin typeface="Arial"/>
              <a:cs typeface="Arial"/>
            </a:endParaRPr>
          </a:p>
          <a:p>
            <a:pPr marL="355600" marR="294005" indent="-342900">
              <a:lnSpc>
                <a:spcPct val="109900"/>
              </a:lnSpc>
              <a:spcBef>
                <a:spcPts val="95"/>
              </a:spcBef>
              <a:buFont typeface="Wingdings" pitchFamily="2" charset="2"/>
              <a:buChar char="Ø"/>
            </a:pPr>
            <a:r>
              <a:rPr lang="en-GB" sz="2400" b="1" spc="-10" dirty="0">
                <a:latin typeface="Arial"/>
                <a:cs typeface="Arial"/>
              </a:rPr>
              <a:t>Societal security. </a:t>
            </a:r>
          </a:p>
          <a:p>
            <a:pPr marL="355600" marR="294005" indent="-342900">
              <a:lnSpc>
                <a:spcPct val="109900"/>
              </a:lnSpc>
              <a:spcBef>
                <a:spcPts val="95"/>
              </a:spcBef>
              <a:buFont typeface="Wingdings" pitchFamily="2" charset="2"/>
              <a:buChar char="Ø"/>
            </a:pPr>
            <a:r>
              <a:rPr lang="en-GB" sz="2400" b="1" spc="-10" dirty="0">
                <a:latin typeface="Arial"/>
                <a:cs typeface="Arial"/>
              </a:rPr>
              <a:t>National</a:t>
            </a:r>
            <a:r>
              <a:rPr lang="en-GB" sz="2400" b="1" dirty="0">
                <a:latin typeface="Arial"/>
                <a:cs typeface="Arial"/>
              </a:rPr>
              <a:t> </a:t>
            </a:r>
            <a:r>
              <a:rPr lang="en-GB" sz="2400" b="1" spc="-10" dirty="0">
                <a:latin typeface="Arial"/>
                <a:cs typeface="Arial"/>
              </a:rPr>
              <a:t>security.</a:t>
            </a:r>
          </a:p>
          <a:p>
            <a:pPr marL="355600" marR="294005" indent="-342900">
              <a:lnSpc>
                <a:spcPct val="109900"/>
              </a:lnSpc>
              <a:spcBef>
                <a:spcPts val="95"/>
              </a:spcBef>
              <a:buFont typeface="Wingdings" pitchFamily="2" charset="2"/>
              <a:buChar char="Ø"/>
            </a:pPr>
            <a:r>
              <a:rPr lang="en-GB" sz="2400" b="1" spc="-10" dirty="0">
                <a:latin typeface="Arial"/>
                <a:cs typeface="Arial"/>
              </a:rPr>
              <a:t>Safety</a:t>
            </a:r>
            <a:r>
              <a:rPr lang="en-GB" sz="2400" b="1" dirty="0">
                <a:latin typeface="Arial"/>
                <a:cs typeface="Arial"/>
              </a:rPr>
              <a:t> </a:t>
            </a:r>
          </a:p>
          <a:p>
            <a:pPr marL="355600" marR="294005" indent="-342900">
              <a:lnSpc>
                <a:spcPct val="109900"/>
              </a:lnSpc>
              <a:spcBef>
                <a:spcPts val="95"/>
              </a:spcBef>
              <a:buFont typeface="Wingdings" pitchFamily="2" charset="2"/>
              <a:buChar char="Ø"/>
            </a:pPr>
            <a:r>
              <a:rPr lang="en-GB" sz="2400" b="1" spc="-10" dirty="0">
                <a:latin typeface="Arial"/>
                <a:cs typeface="Arial"/>
              </a:rPr>
              <a:t>Environmental</a:t>
            </a:r>
            <a:r>
              <a:rPr lang="en-GB" sz="2400" b="1" spc="10" dirty="0">
                <a:latin typeface="Arial"/>
                <a:cs typeface="Arial"/>
              </a:rPr>
              <a:t> </a:t>
            </a:r>
            <a:r>
              <a:rPr lang="en-GB" sz="2400" b="1" spc="-10" dirty="0">
                <a:latin typeface="Arial"/>
                <a:cs typeface="Arial"/>
              </a:rPr>
              <a:t>security</a:t>
            </a:r>
            <a:r>
              <a:rPr lang="en-GB" sz="2400" b="1" spc="10" dirty="0">
                <a:latin typeface="Arial"/>
                <a:cs typeface="Arial"/>
              </a:rPr>
              <a:t> </a:t>
            </a:r>
          </a:p>
          <a:p>
            <a:pPr marL="355600" marR="294005" indent="-342900">
              <a:lnSpc>
                <a:spcPct val="109900"/>
              </a:lnSpc>
              <a:spcBef>
                <a:spcPts val="95"/>
              </a:spcBef>
              <a:buFont typeface="Wingdings" pitchFamily="2" charset="2"/>
              <a:buChar char="Ø"/>
            </a:pPr>
            <a:r>
              <a:rPr lang="en-GB" sz="2400" b="1" spc="-5" dirty="0">
                <a:latin typeface="Arial"/>
                <a:cs typeface="Arial"/>
              </a:rPr>
              <a:t>Information</a:t>
            </a:r>
            <a:r>
              <a:rPr lang="en-GB" sz="2400" b="1" spc="-35" dirty="0">
                <a:latin typeface="Arial"/>
                <a:cs typeface="Arial"/>
              </a:rPr>
              <a:t> </a:t>
            </a:r>
            <a:r>
              <a:rPr lang="en-GB" sz="2400" b="1" spc="-10" dirty="0">
                <a:latin typeface="Arial"/>
                <a:cs typeface="Arial"/>
              </a:rPr>
              <a:t>security</a:t>
            </a:r>
            <a:endParaRPr lang="en-GB" b="0" i="0" dirty="0">
              <a:solidFill>
                <a:srgbClr val="161719"/>
              </a:solidFill>
              <a:effectLst/>
              <a:latin typeface="+mn-lt"/>
            </a:endParaRPr>
          </a:p>
        </p:txBody>
      </p:sp>
      <p:pic>
        <p:nvPicPr>
          <p:cNvPr id="4" name="object 48">
            <a:extLst>
              <a:ext uri="{FF2B5EF4-FFF2-40B4-BE49-F238E27FC236}">
                <a16:creationId xmlns:a16="http://schemas.microsoft.com/office/drawing/2014/main" id="{9A0796E7-2D80-9298-C819-4075F5C923D1}"/>
              </a:ext>
            </a:extLst>
          </p:cNvPr>
          <p:cNvPicPr/>
          <p:nvPr/>
        </p:nvPicPr>
        <p:blipFill>
          <a:blip r:embed="rId3" cstate="print"/>
          <a:stretch>
            <a:fillRect/>
          </a:stretch>
        </p:blipFill>
        <p:spPr>
          <a:xfrm>
            <a:off x="1717743" y="4849978"/>
            <a:ext cx="907068" cy="1212939"/>
          </a:xfrm>
          <a:prstGeom prst="rect">
            <a:avLst/>
          </a:prstGeom>
        </p:spPr>
      </p:pic>
      <p:pic>
        <p:nvPicPr>
          <p:cNvPr id="5" name="object 49">
            <a:extLst>
              <a:ext uri="{FF2B5EF4-FFF2-40B4-BE49-F238E27FC236}">
                <a16:creationId xmlns:a16="http://schemas.microsoft.com/office/drawing/2014/main" id="{C8AEFA48-AE31-0B66-1A0B-5A670ADC2730}"/>
              </a:ext>
            </a:extLst>
          </p:cNvPr>
          <p:cNvPicPr/>
          <p:nvPr/>
        </p:nvPicPr>
        <p:blipFill>
          <a:blip r:embed="rId4" cstate="print"/>
          <a:stretch>
            <a:fillRect/>
          </a:stretch>
        </p:blipFill>
        <p:spPr>
          <a:xfrm>
            <a:off x="2635608" y="4813750"/>
            <a:ext cx="1058674" cy="1282250"/>
          </a:xfrm>
          <a:prstGeom prst="rect">
            <a:avLst/>
          </a:prstGeom>
        </p:spPr>
      </p:pic>
      <p:pic>
        <p:nvPicPr>
          <p:cNvPr id="6" name="object 50">
            <a:extLst>
              <a:ext uri="{FF2B5EF4-FFF2-40B4-BE49-F238E27FC236}">
                <a16:creationId xmlns:a16="http://schemas.microsoft.com/office/drawing/2014/main" id="{B11BF776-90F1-15BC-FB44-BE13025124A1}"/>
              </a:ext>
            </a:extLst>
          </p:cNvPr>
          <p:cNvPicPr/>
          <p:nvPr/>
        </p:nvPicPr>
        <p:blipFill>
          <a:blip r:embed="rId5" cstate="print"/>
          <a:stretch>
            <a:fillRect/>
          </a:stretch>
        </p:blipFill>
        <p:spPr>
          <a:xfrm>
            <a:off x="722030" y="4867549"/>
            <a:ext cx="994193" cy="1203696"/>
          </a:xfrm>
          <a:prstGeom prst="rect">
            <a:avLst/>
          </a:prstGeom>
        </p:spPr>
      </p:pic>
      <p:pic>
        <p:nvPicPr>
          <p:cNvPr id="7" name="object 51">
            <a:extLst>
              <a:ext uri="{FF2B5EF4-FFF2-40B4-BE49-F238E27FC236}">
                <a16:creationId xmlns:a16="http://schemas.microsoft.com/office/drawing/2014/main" id="{8C1DB4C4-394E-CCB7-2E33-F97C68721230}"/>
              </a:ext>
            </a:extLst>
          </p:cNvPr>
          <p:cNvPicPr/>
          <p:nvPr/>
        </p:nvPicPr>
        <p:blipFill>
          <a:blip r:embed="rId6" cstate="print"/>
          <a:stretch>
            <a:fillRect/>
          </a:stretch>
        </p:blipFill>
        <p:spPr>
          <a:xfrm>
            <a:off x="3694282" y="4841920"/>
            <a:ext cx="994193" cy="1210627"/>
          </a:xfrm>
          <a:prstGeom prst="rect">
            <a:avLst/>
          </a:prstGeom>
        </p:spPr>
      </p:pic>
      <p:pic>
        <p:nvPicPr>
          <p:cNvPr id="8" name="object 52">
            <a:extLst>
              <a:ext uri="{FF2B5EF4-FFF2-40B4-BE49-F238E27FC236}">
                <a16:creationId xmlns:a16="http://schemas.microsoft.com/office/drawing/2014/main" id="{4F536B94-B382-778B-A7AB-1493E413C667}"/>
              </a:ext>
            </a:extLst>
          </p:cNvPr>
          <p:cNvPicPr/>
          <p:nvPr/>
        </p:nvPicPr>
        <p:blipFill>
          <a:blip r:embed="rId7" cstate="print"/>
          <a:stretch>
            <a:fillRect/>
          </a:stretch>
        </p:blipFill>
        <p:spPr>
          <a:xfrm>
            <a:off x="4688475" y="4860618"/>
            <a:ext cx="897548" cy="1210627"/>
          </a:xfrm>
          <a:prstGeom prst="rect">
            <a:avLst/>
          </a:prstGeom>
        </p:spPr>
      </p:pic>
      <p:pic>
        <p:nvPicPr>
          <p:cNvPr id="9" name="object 53">
            <a:extLst>
              <a:ext uri="{FF2B5EF4-FFF2-40B4-BE49-F238E27FC236}">
                <a16:creationId xmlns:a16="http://schemas.microsoft.com/office/drawing/2014/main" id="{219B1D7F-9C06-32F3-2B9C-BA00AD09286A}"/>
              </a:ext>
            </a:extLst>
          </p:cNvPr>
          <p:cNvPicPr/>
          <p:nvPr/>
        </p:nvPicPr>
        <p:blipFill>
          <a:blip r:embed="rId8" cstate="print"/>
          <a:stretch>
            <a:fillRect/>
          </a:stretch>
        </p:blipFill>
        <p:spPr>
          <a:xfrm>
            <a:off x="5586023" y="4867549"/>
            <a:ext cx="994193" cy="1212939"/>
          </a:xfrm>
          <a:prstGeom prst="rect">
            <a:avLst/>
          </a:prstGeom>
        </p:spPr>
      </p:pic>
    </p:spTree>
    <p:extLst>
      <p:ext uri="{BB962C8B-B14F-4D97-AF65-F5344CB8AC3E}">
        <p14:creationId xmlns:p14="http://schemas.microsoft.com/office/powerpoint/2010/main" val="2993258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Welcome!</a:t>
            </a:r>
          </a:p>
        </p:txBody>
      </p:sp>
      <p:sp>
        <p:nvSpPr>
          <p:cNvPr id="3" name="Text Placeholder 2"/>
          <p:cNvSpPr>
            <a:spLocks noGrp="1"/>
          </p:cNvSpPr>
          <p:nvPr>
            <p:ph type="body" idx="1"/>
          </p:nvPr>
        </p:nvSpPr>
        <p:spPr>
          <a:xfrm>
            <a:off x="402437" y="1800859"/>
            <a:ext cx="8439150" cy="3077766"/>
          </a:xfrm>
        </p:spPr>
        <p:txBody>
          <a:bodyPr/>
          <a:lstStyle/>
          <a:p>
            <a:r>
              <a:rPr lang="en-GB" dirty="0"/>
              <a:t>Welcome to the </a:t>
            </a:r>
            <a:r>
              <a:rPr lang="en-GB" sz="2400" dirty="0">
                <a:solidFill>
                  <a:srgbClr val="333399"/>
                </a:solidFill>
                <a:latin typeface="Arial MT"/>
                <a:cs typeface="Arial MT"/>
              </a:rPr>
              <a:t>Information</a:t>
            </a:r>
            <a:r>
              <a:rPr lang="en-GB" sz="2400" spc="5" dirty="0">
                <a:solidFill>
                  <a:srgbClr val="333399"/>
                </a:solidFill>
                <a:latin typeface="Arial MT"/>
                <a:cs typeface="Arial MT"/>
              </a:rPr>
              <a:t> </a:t>
            </a:r>
            <a:r>
              <a:rPr lang="en-GB" sz="2400" dirty="0">
                <a:solidFill>
                  <a:srgbClr val="333399"/>
                </a:solidFill>
                <a:latin typeface="Arial MT"/>
                <a:cs typeface="Arial MT"/>
              </a:rPr>
              <a:t>Security </a:t>
            </a:r>
            <a:r>
              <a:rPr lang="en-GB" dirty="0"/>
              <a:t>Module! </a:t>
            </a:r>
            <a:r>
              <a:rPr lang="en-GB" dirty="0">
                <a:sym typeface="Wingdings" panose="05000000000000000000" pitchFamily="2" charset="2"/>
              </a:rPr>
              <a:t></a:t>
            </a:r>
            <a:endParaRPr lang="en-GB" dirty="0"/>
          </a:p>
          <a:p>
            <a:endParaRPr lang="en-GB" dirty="0"/>
          </a:p>
          <a:p>
            <a:endParaRPr lang="en-GB" dirty="0"/>
          </a:p>
          <a:p>
            <a:r>
              <a:rPr lang="en-GB" sz="2800" b="1" i="1" dirty="0"/>
              <a:t>Who am I?</a:t>
            </a:r>
          </a:p>
          <a:p>
            <a:endParaRPr lang="en-GB" b="1" i="1" dirty="0"/>
          </a:p>
          <a:p>
            <a:pPr marL="342900" indent="-342900">
              <a:buFont typeface="Arial" panose="020B0604020202020204" pitchFamily="34" charset="0"/>
              <a:buChar char="•"/>
            </a:pPr>
            <a:r>
              <a:rPr lang="en-GB" dirty="0"/>
              <a:t>Mohamed Gorada</a:t>
            </a:r>
          </a:p>
          <a:p>
            <a:pPr marL="342900" indent="-342900">
              <a:buFont typeface="Arial" panose="020B0604020202020204" pitchFamily="34" charset="0"/>
              <a:buChar char="•"/>
            </a:pPr>
            <a:r>
              <a:rPr lang="en-GB" dirty="0"/>
              <a:t>Background in Computer Science/Cyber Security research</a:t>
            </a:r>
          </a:p>
          <a:p>
            <a:pPr marL="342900" indent="-342900">
              <a:buFont typeface="Arial" panose="020B0604020202020204" pitchFamily="34" charset="0"/>
              <a:buChar char="•"/>
            </a:pPr>
            <a:r>
              <a:rPr lang="en-GB" dirty="0"/>
              <a:t>ae0904@coventry.ac.uk</a:t>
            </a:r>
          </a:p>
        </p:txBody>
      </p:sp>
    </p:spTree>
    <p:extLst>
      <p:ext uri="{BB962C8B-B14F-4D97-AF65-F5344CB8AC3E}">
        <p14:creationId xmlns:p14="http://schemas.microsoft.com/office/powerpoint/2010/main" val="266452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030" y="294006"/>
            <a:ext cx="8339124" cy="696594"/>
          </a:xfrm>
        </p:spPr>
        <p:txBody>
          <a:bodyPr/>
          <a:lstStyle/>
          <a:p>
            <a:r>
              <a:rPr lang="en-GB" dirty="0"/>
              <a:t>What</a:t>
            </a:r>
            <a:r>
              <a:rPr lang="en-GB" spc="-15" dirty="0"/>
              <a:t> </a:t>
            </a:r>
            <a:r>
              <a:rPr lang="en-GB" spc="-5" dirty="0"/>
              <a:t>is</a:t>
            </a:r>
            <a:r>
              <a:rPr lang="en-GB" spc="-15" dirty="0"/>
              <a:t> </a:t>
            </a:r>
            <a:r>
              <a:rPr lang="en-GB" spc="-5" dirty="0"/>
              <a:t>Information</a:t>
            </a:r>
            <a:r>
              <a:rPr lang="en-GB" spc="-15" dirty="0"/>
              <a:t> </a:t>
            </a:r>
            <a:r>
              <a:rPr lang="en-GB" dirty="0"/>
              <a:t>Security?</a:t>
            </a:r>
          </a:p>
        </p:txBody>
      </p:sp>
      <p:pic>
        <p:nvPicPr>
          <p:cNvPr id="5" name="Picture 4" descr="A screenshot of a computer&#10;&#10;Description automatically generated">
            <a:extLst>
              <a:ext uri="{FF2B5EF4-FFF2-40B4-BE49-F238E27FC236}">
                <a16:creationId xmlns:a16="http://schemas.microsoft.com/office/drawing/2014/main" id="{40B865DD-27E2-4DE9-A3D3-1B58DA438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90600"/>
            <a:ext cx="8839200" cy="5105400"/>
          </a:xfrm>
          <a:prstGeom prst="rect">
            <a:avLst/>
          </a:prstGeom>
        </p:spPr>
      </p:pic>
    </p:spTree>
    <p:extLst>
      <p:ext uri="{BB962C8B-B14F-4D97-AF65-F5344CB8AC3E}">
        <p14:creationId xmlns:p14="http://schemas.microsoft.com/office/powerpoint/2010/main" val="2503649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F6D89-07F1-86F0-45E3-93361C753B7B}"/>
              </a:ext>
            </a:extLst>
          </p:cNvPr>
          <p:cNvSpPr>
            <a:spLocks noGrp="1"/>
          </p:cNvSpPr>
          <p:nvPr>
            <p:ph type="title"/>
          </p:nvPr>
        </p:nvSpPr>
        <p:spPr>
          <a:xfrm>
            <a:off x="1066800" y="535829"/>
            <a:ext cx="7391400" cy="1354217"/>
          </a:xfrm>
        </p:spPr>
        <p:txBody>
          <a:bodyPr/>
          <a:lstStyle/>
          <a:p>
            <a:r>
              <a:rPr lang="en-GB" dirty="0"/>
              <a:t>What</a:t>
            </a:r>
            <a:r>
              <a:rPr lang="en-GB" spc="-15" dirty="0"/>
              <a:t> </a:t>
            </a:r>
            <a:r>
              <a:rPr lang="en-GB" spc="-5" dirty="0"/>
              <a:t>is</a:t>
            </a:r>
            <a:r>
              <a:rPr lang="en-GB" spc="-15" dirty="0"/>
              <a:t> </a:t>
            </a:r>
            <a:r>
              <a:rPr lang="en-GB" spc="-5" dirty="0"/>
              <a:t>Information</a:t>
            </a:r>
            <a:r>
              <a:rPr lang="en-GB" spc="-15" dirty="0"/>
              <a:t>  </a:t>
            </a:r>
            <a:r>
              <a:rPr lang="en-GB" dirty="0"/>
              <a:t>Security?</a:t>
            </a:r>
            <a:endParaRPr lang="en-US" dirty="0"/>
          </a:p>
        </p:txBody>
      </p:sp>
      <p:sp>
        <p:nvSpPr>
          <p:cNvPr id="3" name="Text Placeholder 2">
            <a:extLst>
              <a:ext uri="{FF2B5EF4-FFF2-40B4-BE49-F238E27FC236}">
                <a16:creationId xmlns:a16="http://schemas.microsoft.com/office/drawing/2014/main" id="{AC0609E2-628D-CD69-515E-E4D3224A6A09}"/>
              </a:ext>
            </a:extLst>
          </p:cNvPr>
          <p:cNvSpPr>
            <a:spLocks noGrp="1"/>
          </p:cNvSpPr>
          <p:nvPr>
            <p:ph type="body" idx="1"/>
          </p:nvPr>
        </p:nvSpPr>
        <p:spPr/>
        <p:txBody>
          <a:bodyPr/>
          <a:lstStyle/>
          <a:p>
            <a:pPr marL="0" algn="r" rtl="1"/>
            <a:endParaRPr lang="en-US" dirty="0"/>
          </a:p>
        </p:txBody>
      </p:sp>
      <p:pic>
        <p:nvPicPr>
          <p:cNvPr id="4" name="Information Security in 80 seconds.mp4">
            <a:hlinkClick r:id="" action="ppaction://media"/>
            <a:extLst>
              <a:ext uri="{FF2B5EF4-FFF2-40B4-BE49-F238E27FC236}">
                <a16:creationId xmlns:a16="http://schemas.microsoft.com/office/drawing/2014/main" id="{58CB1039-F88D-7675-8EE4-CE64470A90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399" y="1332189"/>
            <a:ext cx="8839200" cy="5143500"/>
          </a:xfrm>
          <a:prstGeom prst="rect">
            <a:avLst/>
          </a:prstGeom>
        </p:spPr>
      </p:pic>
    </p:spTree>
    <p:extLst>
      <p:ext uri="{BB962C8B-B14F-4D97-AF65-F5344CB8AC3E}">
        <p14:creationId xmlns:p14="http://schemas.microsoft.com/office/powerpoint/2010/main" val="35891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lock with a circuit board and lines&#10;&#10;Description automatically generated">
            <a:extLst>
              <a:ext uri="{FF2B5EF4-FFF2-40B4-BE49-F238E27FC236}">
                <a16:creationId xmlns:a16="http://schemas.microsoft.com/office/drawing/2014/main" id="{2916F413-B1A9-1140-2530-46A1042738AE}"/>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6248400"/>
          </a:xfrm>
          <a:prstGeom prst="rect">
            <a:avLst/>
          </a:prstGeom>
          <a:effectLst>
            <a:outerShdw blurRad="50800" dist="50800" dir="5400000" algn="ctr" rotWithShape="0">
              <a:srgbClr val="000000"/>
            </a:outerShdw>
          </a:effectLst>
        </p:spPr>
      </p:pic>
      <p:sp>
        <p:nvSpPr>
          <p:cNvPr id="2" name="Title 1"/>
          <p:cNvSpPr>
            <a:spLocks noGrp="1"/>
          </p:cNvSpPr>
          <p:nvPr>
            <p:ph type="title"/>
          </p:nvPr>
        </p:nvSpPr>
        <p:spPr>
          <a:xfrm>
            <a:off x="295785" y="152400"/>
            <a:ext cx="8339124" cy="696594"/>
          </a:xfrm>
        </p:spPr>
        <p:txBody>
          <a:bodyPr/>
          <a:lstStyle/>
          <a:p>
            <a:r>
              <a:rPr lang="en-GB" dirty="0"/>
              <a:t>What</a:t>
            </a:r>
            <a:r>
              <a:rPr lang="en-GB" spc="-15" dirty="0"/>
              <a:t> </a:t>
            </a:r>
            <a:r>
              <a:rPr lang="en-GB" spc="-5" dirty="0"/>
              <a:t>is</a:t>
            </a:r>
            <a:r>
              <a:rPr lang="en-GB" spc="-15" dirty="0"/>
              <a:t> </a:t>
            </a:r>
            <a:r>
              <a:rPr lang="en-GB" spc="-5" dirty="0"/>
              <a:t>Information</a:t>
            </a:r>
            <a:r>
              <a:rPr lang="en-GB" spc="-15" dirty="0"/>
              <a:t>  </a:t>
            </a:r>
            <a:r>
              <a:rPr lang="en-GB" dirty="0"/>
              <a:t>Security?</a:t>
            </a:r>
          </a:p>
        </p:txBody>
      </p:sp>
      <p:sp>
        <p:nvSpPr>
          <p:cNvPr id="3" name="Text Placeholder 2"/>
          <p:cNvSpPr>
            <a:spLocks noGrp="1"/>
          </p:cNvSpPr>
          <p:nvPr>
            <p:ph type="body" idx="1"/>
          </p:nvPr>
        </p:nvSpPr>
        <p:spPr>
          <a:xfrm>
            <a:off x="269280" y="1123059"/>
            <a:ext cx="8950919" cy="4039567"/>
          </a:xfrm>
        </p:spPr>
        <p:txBody>
          <a:bodyPr/>
          <a:lstStyle/>
          <a:p>
            <a:pPr marL="354965" marR="428625" indent="-342900">
              <a:lnSpc>
                <a:spcPct val="100000"/>
              </a:lnSpc>
              <a:spcBef>
                <a:spcPts val="1350"/>
              </a:spcBef>
              <a:buChar char="•"/>
              <a:tabLst>
                <a:tab pos="354965" algn="l"/>
                <a:tab pos="355600" algn="l"/>
              </a:tabLst>
            </a:pPr>
            <a:r>
              <a:rPr lang="en-GB" dirty="0">
                <a:latin typeface="Söhne"/>
              </a:rPr>
              <a:t>Information security, also known as cybersecurity or IT security, refers to the practice of protecting information and information systems from unauthorized access.</a:t>
            </a:r>
          </a:p>
          <a:p>
            <a:pPr marL="354965" marR="428625" indent="-342900">
              <a:lnSpc>
                <a:spcPct val="100000"/>
              </a:lnSpc>
              <a:spcBef>
                <a:spcPts val="1350"/>
              </a:spcBef>
              <a:buChar char="•"/>
              <a:tabLst>
                <a:tab pos="354965" algn="l"/>
                <a:tab pos="355600" algn="l"/>
              </a:tabLst>
            </a:pPr>
            <a:r>
              <a:rPr lang="en-GB" dirty="0">
                <a:latin typeface="Söhne"/>
              </a:rPr>
              <a:t>The goal of information security is to maintain the confidentiality, integrity, and availability of information, and to prevent  the impact of security incidents. </a:t>
            </a:r>
          </a:p>
          <a:p>
            <a:pPr marL="354965" marR="1344930" indent="-342900">
              <a:lnSpc>
                <a:spcPct val="100000"/>
              </a:lnSpc>
              <a:spcBef>
                <a:spcPts val="1345"/>
              </a:spcBef>
              <a:buChar char="•"/>
              <a:tabLst>
                <a:tab pos="354965" algn="l"/>
                <a:tab pos="355600" algn="l"/>
              </a:tabLst>
            </a:pPr>
            <a:r>
              <a:rPr lang="en-GB" dirty="0">
                <a:latin typeface="Söhne"/>
              </a:rPr>
              <a:t>C.I.A. triangle was standard based on  confidentiality, integrity, and availability</a:t>
            </a:r>
          </a:p>
          <a:p>
            <a:pPr algn="l">
              <a:buFont typeface="+mj-lt"/>
              <a:buAutoNum type="arabicPeriod"/>
            </a:pPr>
            <a:endParaRPr lang="en-GB" b="0" i="0" dirty="0">
              <a:solidFill>
                <a:srgbClr val="374151"/>
              </a:solidFill>
              <a:effectLst/>
              <a:latin typeface="Söhne"/>
            </a:endParaRP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560378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84" y="152400"/>
            <a:ext cx="8848215" cy="553998"/>
          </a:xfrm>
        </p:spPr>
        <p:txBody>
          <a:bodyPr/>
          <a:lstStyle/>
          <a:p>
            <a:pPr algn="ctr"/>
            <a:r>
              <a:rPr lang="en-GB" sz="3600" spc="-5" dirty="0">
                <a:latin typeface="Arial MT"/>
                <a:cs typeface="Arial MT"/>
              </a:rPr>
              <a:t>C.I.A. Triangle</a:t>
            </a:r>
            <a:endParaRPr lang="en-GB" sz="3600" dirty="0"/>
          </a:p>
        </p:txBody>
      </p:sp>
      <p:sp>
        <p:nvSpPr>
          <p:cNvPr id="3" name="Text Placeholder 2"/>
          <p:cNvSpPr>
            <a:spLocks noGrp="1"/>
          </p:cNvSpPr>
          <p:nvPr>
            <p:ph type="body" idx="1"/>
          </p:nvPr>
        </p:nvSpPr>
        <p:spPr>
          <a:xfrm>
            <a:off x="245772" y="685800"/>
            <a:ext cx="8439150" cy="2585323"/>
          </a:xfrm>
        </p:spPr>
        <p:txBody>
          <a:bodyPr/>
          <a:lstStyle/>
          <a:p>
            <a:pPr algn="l"/>
            <a:endParaRPr lang="en-GB" b="0" i="0" dirty="0">
              <a:effectLst/>
              <a:latin typeface="+mn-lt"/>
            </a:endParaRPr>
          </a:p>
          <a:p>
            <a:pPr marL="342900" indent="-342900" algn="l" rtl="0">
              <a:buFont typeface="Arial" panose="020B0604020202020204" pitchFamily="34" charset="0"/>
              <a:buChar char="•"/>
            </a:pPr>
            <a:r>
              <a:rPr lang="en-GB" dirty="0">
                <a:latin typeface="Söhne"/>
              </a:rPr>
              <a:t>The C.I.A. triangle is often used as a guide to help organizations design and implement effective information security measures that protect against a wide range of threats.</a:t>
            </a:r>
          </a:p>
          <a:p>
            <a:pPr marL="342900" indent="-342900" algn="l" rtl="0">
              <a:buFont typeface="Arial" panose="020B0604020202020204" pitchFamily="34" charset="0"/>
              <a:buChar char="•"/>
            </a:pPr>
            <a:endParaRPr lang="en-GB" dirty="0">
              <a:latin typeface="Söhne"/>
            </a:endParaRPr>
          </a:p>
          <a:p>
            <a:pPr marL="342900" indent="-342900" algn="l" rtl="0">
              <a:buFont typeface="Arial" panose="020B0604020202020204" pitchFamily="34" charset="0"/>
              <a:buChar char="•"/>
            </a:pPr>
            <a:endParaRPr lang="en-US" dirty="0">
              <a:latin typeface="Söhne"/>
            </a:endParaRPr>
          </a:p>
          <a:p>
            <a:pPr marL="342900" indent="-342900">
              <a:buFont typeface="Arial" panose="020B0604020202020204" pitchFamily="34" charset="0"/>
              <a:buChar char="•"/>
            </a:pPr>
            <a:endParaRPr lang="en-GB" dirty="0"/>
          </a:p>
        </p:txBody>
      </p:sp>
      <p:pic>
        <p:nvPicPr>
          <p:cNvPr id="4" name="Picture 3" descr="Shape&#10;&#10;Description automatically generated">
            <a:extLst>
              <a:ext uri="{FF2B5EF4-FFF2-40B4-BE49-F238E27FC236}">
                <a16:creationId xmlns:a16="http://schemas.microsoft.com/office/drawing/2014/main" id="{40D2C410-8D38-2A8E-0532-E389510EC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697" y="2305050"/>
            <a:ext cx="6845300" cy="3867150"/>
          </a:xfrm>
          <a:prstGeom prst="rect">
            <a:avLst/>
          </a:prstGeom>
        </p:spPr>
      </p:pic>
    </p:spTree>
    <p:extLst>
      <p:ext uri="{BB962C8B-B14F-4D97-AF65-F5344CB8AC3E}">
        <p14:creationId xmlns:p14="http://schemas.microsoft.com/office/powerpoint/2010/main" val="3221076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84" y="304800"/>
            <a:ext cx="8848215" cy="553998"/>
          </a:xfrm>
        </p:spPr>
        <p:txBody>
          <a:bodyPr/>
          <a:lstStyle/>
          <a:p>
            <a:pPr algn="ctr"/>
            <a:r>
              <a:rPr lang="en-GB" sz="3600" spc="-5" dirty="0">
                <a:latin typeface="Arial MT"/>
                <a:cs typeface="Arial MT"/>
              </a:rPr>
              <a:t>C.I.A. Triangle</a:t>
            </a:r>
            <a:endParaRPr lang="en-GB" sz="3600" dirty="0"/>
          </a:p>
        </p:txBody>
      </p:sp>
      <p:sp>
        <p:nvSpPr>
          <p:cNvPr id="3" name="Text Placeholder 2"/>
          <p:cNvSpPr>
            <a:spLocks noGrp="1"/>
          </p:cNvSpPr>
          <p:nvPr>
            <p:ph type="body" idx="1"/>
          </p:nvPr>
        </p:nvSpPr>
        <p:spPr>
          <a:xfrm>
            <a:off x="295784" y="1397674"/>
            <a:ext cx="8439150" cy="4062651"/>
          </a:xfrm>
        </p:spPr>
        <p:txBody>
          <a:bodyPr/>
          <a:lstStyle/>
          <a:p>
            <a:pPr algn="l"/>
            <a:endParaRPr lang="en-GB" b="0" i="0" dirty="0">
              <a:effectLst/>
              <a:latin typeface="+mn-lt"/>
            </a:endParaRPr>
          </a:p>
          <a:p>
            <a:pPr marL="342900" indent="-342900" algn="l" rtl="0">
              <a:buFont typeface="Arial" panose="020B0604020202020204" pitchFamily="34" charset="0"/>
              <a:buChar char="•"/>
            </a:pPr>
            <a:r>
              <a:rPr lang="en-GB" b="1" i="0" dirty="0">
                <a:effectLst/>
                <a:latin typeface="Söhne"/>
              </a:rPr>
              <a:t>Confidentiality: </a:t>
            </a:r>
            <a:r>
              <a:rPr lang="en-GB" b="0" i="0" dirty="0">
                <a:effectLst/>
                <a:latin typeface="Söhne"/>
              </a:rPr>
              <a:t>This refers to ensure that sensitive information  only accessible to authorized user .</a:t>
            </a:r>
          </a:p>
          <a:p>
            <a:pPr marL="342900" indent="-342900" algn="l" rtl="0">
              <a:buFont typeface="Arial" panose="020B0604020202020204" pitchFamily="34" charset="0"/>
              <a:buChar char="•"/>
            </a:pPr>
            <a:endParaRPr lang="en-GB" dirty="0">
              <a:latin typeface="Söhne"/>
            </a:endParaRPr>
          </a:p>
          <a:p>
            <a:pPr marL="342900" indent="-342900" algn="l" rtl="0">
              <a:buFont typeface="Arial" panose="020B0604020202020204" pitchFamily="34" charset="0"/>
              <a:buChar char="•"/>
            </a:pPr>
            <a:r>
              <a:rPr lang="en-GB" b="1" i="0" dirty="0">
                <a:effectLst/>
                <a:latin typeface="Söhne"/>
              </a:rPr>
              <a:t>Integrity: </a:t>
            </a:r>
            <a:r>
              <a:rPr lang="en-GB" b="0" i="0" dirty="0">
                <a:effectLst/>
                <a:latin typeface="Söhne"/>
              </a:rPr>
              <a:t>This refers to ensure that information is accurate and complete, and that it has not been modified  with in an unauthorized manner.</a:t>
            </a:r>
          </a:p>
          <a:p>
            <a:pPr marL="342900" indent="-342900" algn="l" rtl="0">
              <a:buFont typeface="Arial" panose="020B0604020202020204" pitchFamily="34" charset="0"/>
              <a:buChar char="•"/>
            </a:pPr>
            <a:endParaRPr lang="en-GB" dirty="0">
              <a:latin typeface="Söhne"/>
            </a:endParaRPr>
          </a:p>
          <a:p>
            <a:pPr marL="342900" indent="-342900" algn="l" rtl="0">
              <a:buFont typeface="Arial" panose="020B0604020202020204" pitchFamily="34" charset="0"/>
              <a:buChar char="•"/>
            </a:pPr>
            <a:r>
              <a:rPr lang="en-GB" b="1" i="0" dirty="0">
                <a:effectLst/>
                <a:latin typeface="Söhne"/>
              </a:rPr>
              <a:t>Availability: </a:t>
            </a:r>
            <a:r>
              <a:rPr lang="en-GB" b="0" i="0" dirty="0">
                <a:effectLst/>
                <a:latin typeface="Söhne"/>
              </a:rPr>
              <a:t>This refers to ensure that information is available when we are needed it .</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421355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84" y="152400"/>
            <a:ext cx="8848215" cy="553998"/>
          </a:xfrm>
        </p:spPr>
        <p:txBody>
          <a:bodyPr/>
          <a:lstStyle/>
          <a:p>
            <a:r>
              <a:rPr lang="en-GB" sz="3600" dirty="0"/>
              <a:t>Why is </a:t>
            </a:r>
            <a:r>
              <a:rPr lang="en-GB" sz="3600" spc="-5" dirty="0"/>
              <a:t>Information</a:t>
            </a:r>
            <a:r>
              <a:rPr lang="en-GB" sz="3600" spc="-15" dirty="0"/>
              <a:t>  </a:t>
            </a:r>
            <a:r>
              <a:rPr lang="en-GB" sz="3600" dirty="0"/>
              <a:t>Security important?</a:t>
            </a:r>
          </a:p>
        </p:txBody>
      </p:sp>
      <p:sp>
        <p:nvSpPr>
          <p:cNvPr id="3" name="Text Placeholder 2"/>
          <p:cNvSpPr>
            <a:spLocks noGrp="1"/>
          </p:cNvSpPr>
          <p:nvPr>
            <p:ph type="body" idx="1"/>
          </p:nvPr>
        </p:nvSpPr>
        <p:spPr>
          <a:xfrm>
            <a:off x="245772" y="685800"/>
            <a:ext cx="8439150" cy="5909310"/>
          </a:xfrm>
        </p:spPr>
        <p:txBody>
          <a:bodyPr/>
          <a:lstStyle/>
          <a:p>
            <a:pPr algn="l"/>
            <a:endParaRPr lang="en-GB" b="0" i="0" dirty="0">
              <a:effectLst/>
              <a:latin typeface="+mn-lt"/>
            </a:endParaRPr>
          </a:p>
          <a:p>
            <a:pPr algn="l">
              <a:buFont typeface="+mj-lt"/>
              <a:buAutoNum type="arabicPeriod"/>
            </a:pPr>
            <a:r>
              <a:rPr lang="en-GB" b="1" i="0" dirty="0">
                <a:effectLst/>
                <a:latin typeface="Söhne"/>
              </a:rPr>
              <a:t>Protection of Sensitive Data</a:t>
            </a:r>
            <a:r>
              <a:rPr lang="en-GB" b="0" i="0" dirty="0">
                <a:effectLst/>
                <a:latin typeface="Söhne"/>
              </a:rPr>
              <a:t>: </a:t>
            </a:r>
            <a:r>
              <a:rPr lang="en-GB" b="0" i="0" dirty="0">
                <a:effectLst/>
                <a:latin typeface="+mn-lt"/>
              </a:rPr>
              <a:t>Keeps important and private information safe from being seen or stolen by unauthorized people.</a:t>
            </a:r>
          </a:p>
          <a:p>
            <a:pPr algn="l">
              <a:buFont typeface="+mj-lt"/>
              <a:buAutoNum type="arabicPeriod"/>
            </a:pPr>
            <a:endParaRPr lang="en-GB" b="0" i="0" dirty="0">
              <a:effectLst/>
              <a:latin typeface="+mn-lt"/>
            </a:endParaRPr>
          </a:p>
          <a:p>
            <a:pPr algn="l">
              <a:buFont typeface="+mj-lt"/>
              <a:buAutoNum type="arabicPeriod"/>
            </a:pPr>
            <a:r>
              <a:rPr lang="en-GB" b="1" i="0" dirty="0">
                <a:effectLst/>
                <a:latin typeface="Söhne"/>
              </a:rPr>
              <a:t>Buil</a:t>
            </a:r>
            <a:r>
              <a:rPr lang="en-GB" b="1" dirty="0">
                <a:latin typeface="Söhne"/>
              </a:rPr>
              <a:t>d trust: </a:t>
            </a:r>
            <a:r>
              <a:rPr lang="en-GB" b="0" i="0" dirty="0">
                <a:effectLst/>
                <a:latin typeface="Söhne"/>
              </a:rPr>
              <a:t>Information security helps build trust with customers, partners, and stakeholders by demonstrating a commitment to protecting their data.</a:t>
            </a:r>
          </a:p>
          <a:p>
            <a:pPr algn="l">
              <a:buFont typeface="+mj-lt"/>
              <a:buAutoNum type="arabicPeriod"/>
            </a:pPr>
            <a:endParaRPr lang="en-GB" b="0" i="0" dirty="0">
              <a:effectLst/>
              <a:latin typeface="+mn-lt"/>
            </a:endParaRPr>
          </a:p>
          <a:p>
            <a:pPr algn="l">
              <a:buFont typeface="+mj-lt"/>
              <a:buAutoNum type="arabicPeriod"/>
            </a:pPr>
            <a:r>
              <a:rPr lang="en-GB" b="1" i="0" dirty="0">
                <a:effectLst/>
                <a:latin typeface="Söhne"/>
              </a:rPr>
              <a:t>Reduce </a:t>
            </a:r>
            <a:r>
              <a:rPr lang="en-GB" b="1" dirty="0">
                <a:latin typeface="Söhne"/>
              </a:rPr>
              <a:t>risk: </a:t>
            </a:r>
            <a:r>
              <a:rPr lang="en-GB" b="0" i="0" dirty="0">
                <a:effectLst/>
                <a:latin typeface="Söhne"/>
              </a:rPr>
              <a:t>Information security reduces the risk of financial losses and damage to an organization's reputation caused by data breaches or cyberattacks.</a:t>
            </a:r>
          </a:p>
          <a:p>
            <a:pPr algn="l">
              <a:buFont typeface="+mj-lt"/>
              <a:buAutoNum type="arabicPeriod"/>
            </a:pPr>
            <a:endParaRPr lang="en-GB" dirty="0">
              <a:latin typeface="Söhne"/>
            </a:endParaRPr>
          </a:p>
          <a:p>
            <a:pPr algn="l">
              <a:buFont typeface="+mj-lt"/>
              <a:buAutoNum type="arabicPeriod"/>
            </a:pPr>
            <a:r>
              <a:rPr lang="en-GB" b="1" dirty="0">
                <a:latin typeface="Söhne"/>
              </a:rPr>
              <a:t>Information security</a:t>
            </a:r>
            <a:r>
              <a:rPr lang="en-GB" dirty="0">
                <a:latin typeface="Söhne"/>
              </a:rPr>
              <a:t>:  helps defend against a wide range of cyberattacks, including malware, ransomware, phishing, and denial-of-service (DoS) attacks.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874730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550" y="131802"/>
            <a:ext cx="8848215" cy="553998"/>
          </a:xfrm>
        </p:spPr>
        <p:txBody>
          <a:bodyPr/>
          <a:lstStyle/>
          <a:p>
            <a:pPr algn="ctr"/>
            <a:r>
              <a:rPr lang="en-GB" sz="3600" dirty="0"/>
              <a:t>Types of information </a:t>
            </a:r>
          </a:p>
        </p:txBody>
      </p:sp>
      <p:sp>
        <p:nvSpPr>
          <p:cNvPr id="3" name="Text Placeholder 2"/>
          <p:cNvSpPr>
            <a:spLocks noGrp="1"/>
          </p:cNvSpPr>
          <p:nvPr>
            <p:ph type="body" idx="1"/>
          </p:nvPr>
        </p:nvSpPr>
        <p:spPr>
          <a:xfrm>
            <a:off x="245772" y="685800"/>
            <a:ext cx="8439150" cy="4801314"/>
          </a:xfrm>
        </p:spPr>
        <p:txBody>
          <a:bodyPr/>
          <a:lstStyle/>
          <a:p>
            <a:pPr algn="l"/>
            <a:endParaRPr lang="en-GB" b="0" i="0" dirty="0">
              <a:effectLst/>
              <a:latin typeface="+mn-lt"/>
            </a:endParaRPr>
          </a:p>
          <a:p>
            <a:pPr marL="342900" indent="-342900">
              <a:buFont typeface="Arial" panose="020B0604020202020204" pitchFamily="34" charset="0"/>
              <a:buChar char="•"/>
            </a:pPr>
            <a:r>
              <a:rPr lang="en-GB" b="0" i="0" dirty="0">
                <a:effectLst/>
                <a:latin typeface="Söhne"/>
              </a:rPr>
              <a:t>There are various types of information: </a:t>
            </a:r>
            <a:endParaRPr lang="en-GB" dirty="0">
              <a:latin typeface="Söhne"/>
            </a:endParaRP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b="1" i="0" dirty="0">
                <a:effectLst/>
                <a:latin typeface="Söhne"/>
              </a:rPr>
              <a:t>Personal Information: </a:t>
            </a:r>
            <a:r>
              <a:rPr lang="en-GB" b="0" i="0" dirty="0">
                <a:effectLst/>
                <a:latin typeface="Söhne"/>
              </a:rPr>
              <a:t>Includes data like names, addresses, Social Security numbers, and other identifiers that can be used to uniquely identify individuals.</a:t>
            </a:r>
          </a:p>
          <a:p>
            <a:pPr marL="342900" indent="-342900">
              <a:buFont typeface="Arial" panose="020B0604020202020204" pitchFamily="34" charset="0"/>
              <a:buChar char="•"/>
            </a:pPr>
            <a:endParaRPr lang="en-GB" b="0" i="0" dirty="0">
              <a:effectLst/>
              <a:latin typeface="Söhne"/>
            </a:endParaRPr>
          </a:p>
          <a:p>
            <a:pPr marL="342900" indent="-342900">
              <a:buFont typeface="Arial" panose="020B0604020202020204" pitchFamily="34" charset="0"/>
              <a:buChar char="•"/>
            </a:pPr>
            <a:r>
              <a:rPr lang="en-GB" b="1" i="0" dirty="0">
                <a:effectLst/>
                <a:latin typeface="Söhne"/>
              </a:rPr>
              <a:t>Financial Information: </a:t>
            </a:r>
            <a:r>
              <a:rPr lang="en-GB" b="0" i="0" dirty="0">
                <a:effectLst/>
                <a:latin typeface="Söhne"/>
              </a:rPr>
              <a:t>Bank account numbers, credit card details, and financial transaction history.</a:t>
            </a:r>
          </a:p>
          <a:p>
            <a:pPr marL="342900" indent="-342900">
              <a:buFont typeface="Arial" panose="020B0604020202020204" pitchFamily="34" charset="0"/>
              <a:buChar char="•"/>
            </a:pPr>
            <a:endParaRPr lang="en-GB" dirty="0">
              <a:latin typeface="Söhne"/>
            </a:endParaRPr>
          </a:p>
          <a:p>
            <a:pPr marL="342900" indent="-342900">
              <a:buFont typeface="Arial" panose="020B0604020202020204" pitchFamily="34" charset="0"/>
              <a:buChar char="•"/>
            </a:pPr>
            <a:r>
              <a:rPr lang="en-GB" b="1" i="0" dirty="0">
                <a:effectLst/>
                <a:latin typeface="Söhne"/>
              </a:rPr>
              <a:t>Health Information: </a:t>
            </a:r>
            <a:r>
              <a:rPr lang="en-GB" b="0" i="0" dirty="0">
                <a:effectLst/>
                <a:latin typeface="Söhne"/>
              </a:rPr>
              <a:t>Medical records, diagnoses, treatment histories, and other health-related data.</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1929155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550" y="131802"/>
            <a:ext cx="8848215" cy="553998"/>
          </a:xfrm>
        </p:spPr>
        <p:txBody>
          <a:bodyPr/>
          <a:lstStyle/>
          <a:p>
            <a:pPr algn="ctr"/>
            <a:r>
              <a:rPr lang="en-GB" sz="3600" dirty="0"/>
              <a:t>Types of information </a:t>
            </a:r>
          </a:p>
        </p:txBody>
      </p:sp>
      <p:sp>
        <p:nvSpPr>
          <p:cNvPr id="3" name="Text Placeholder 2"/>
          <p:cNvSpPr>
            <a:spLocks noGrp="1"/>
          </p:cNvSpPr>
          <p:nvPr>
            <p:ph type="body" idx="1"/>
          </p:nvPr>
        </p:nvSpPr>
        <p:spPr>
          <a:xfrm>
            <a:off x="245772" y="685800"/>
            <a:ext cx="8439150" cy="5909310"/>
          </a:xfrm>
        </p:spPr>
        <p:txBody>
          <a:bodyPr/>
          <a:lstStyle/>
          <a:p>
            <a:pPr algn="l"/>
            <a:endParaRPr lang="en-GB" b="0" i="0" dirty="0">
              <a:effectLst/>
              <a:latin typeface="+mn-lt"/>
            </a:endParaRPr>
          </a:p>
          <a:p>
            <a:pPr marL="342900" indent="-342900" algn="l">
              <a:buFont typeface="Arial" panose="020B0604020202020204" pitchFamily="34" charset="0"/>
              <a:buChar char="•"/>
            </a:pPr>
            <a:r>
              <a:rPr lang="en-GB" b="1" i="0" dirty="0">
                <a:effectLst/>
                <a:latin typeface="Söhne"/>
              </a:rPr>
              <a:t>Business and Organizational Data:</a:t>
            </a:r>
          </a:p>
          <a:p>
            <a:pPr marL="342900" indent="-342900" algn="l">
              <a:buFont typeface="Wingdings" pitchFamily="2" charset="2"/>
              <a:buChar char="Ø"/>
            </a:pPr>
            <a:r>
              <a:rPr lang="en-GB" b="0" i="0" dirty="0">
                <a:effectLst/>
                <a:latin typeface="Söhne"/>
              </a:rPr>
              <a:t>Business Plans: Strategic documents and future plans.</a:t>
            </a:r>
          </a:p>
          <a:p>
            <a:pPr marL="342900" indent="-342900" algn="l">
              <a:buFont typeface="Wingdings" pitchFamily="2" charset="2"/>
              <a:buChar char="Ø"/>
            </a:pPr>
            <a:r>
              <a:rPr lang="en-GB" b="0" i="0" dirty="0">
                <a:effectLst/>
                <a:latin typeface="Söhne"/>
              </a:rPr>
              <a:t>Employee Records: Personnel files, payroll information, and HR data.</a:t>
            </a:r>
          </a:p>
          <a:p>
            <a:pPr marL="342900" indent="-342900" algn="l">
              <a:buFont typeface="Wingdings" pitchFamily="2" charset="2"/>
              <a:buChar char="Ø"/>
            </a:pPr>
            <a:r>
              <a:rPr lang="en-GB" b="0" i="0" dirty="0">
                <a:effectLst/>
                <a:latin typeface="Söhne"/>
              </a:rPr>
              <a:t>Customer Data: Contact information, purchase history, and preferences.</a:t>
            </a:r>
          </a:p>
          <a:p>
            <a:pPr marL="342900" indent="-342900" algn="l">
              <a:buFont typeface="Wingdings" pitchFamily="2" charset="2"/>
              <a:buChar char="Ø"/>
            </a:pPr>
            <a:r>
              <a:rPr lang="en-GB" b="0" i="0" dirty="0">
                <a:effectLst/>
                <a:latin typeface="Söhne"/>
              </a:rPr>
              <a:t>Supply Chain Information: Information about suppliers, vendors, and logistics.</a:t>
            </a:r>
          </a:p>
          <a:p>
            <a:pPr marL="342900" indent="-342900" algn="l">
              <a:buFont typeface="Arial" panose="020B0604020202020204" pitchFamily="34" charset="0"/>
              <a:buChar char="•"/>
            </a:pPr>
            <a:r>
              <a:rPr lang="en-GB" b="1" i="0" dirty="0">
                <a:effectLst/>
                <a:latin typeface="Söhne"/>
              </a:rPr>
              <a:t>Government and National Security Information:</a:t>
            </a:r>
          </a:p>
          <a:p>
            <a:pPr marL="342900" indent="-342900" algn="l">
              <a:buFont typeface="Wingdings" pitchFamily="2" charset="2"/>
              <a:buChar char="Ø"/>
            </a:pPr>
            <a:r>
              <a:rPr lang="en-GB" b="0" i="0" dirty="0">
                <a:effectLst/>
                <a:latin typeface="Söhne"/>
              </a:rPr>
              <a:t>Classified Information: Military and government secrets classified into different levels.</a:t>
            </a:r>
          </a:p>
          <a:p>
            <a:pPr marL="342900" indent="-342900" algn="l">
              <a:buFont typeface="Wingdings" pitchFamily="2" charset="2"/>
              <a:buChar char="Ø"/>
            </a:pPr>
            <a:r>
              <a:rPr lang="en-GB" b="0" i="0" dirty="0">
                <a:effectLst/>
                <a:latin typeface="Söhne"/>
              </a:rPr>
              <a:t>Law Enforcement Data: Criminal investigations, surveillance, and sensitive operational information.</a:t>
            </a:r>
          </a:p>
          <a:p>
            <a:pPr marL="342900" indent="-342900" algn="l">
              <a:buFont typeface="Wingdings" pitchFamily="2" charset="2"/>
              <a:buChar char="Ø"/>
            </a:pPr>
            <a:endParaRPr lang="en-GB" b="0" i="0" dirty="0">
              <a:effectLst/>
              <a:latin typeface="Söhne"/>
            </a:endParaRP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2553137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550" y="131802"/>
            <a:ext cx="8848215" cy="553998"/>
          </a:xfrm>
        </p:spPr>
        <p:txBody>
          <a:bodyPr/>
          <a:lstStyle/>
          <a:p>
            <a:pPr algn="ctr"/>
            <a:r>
              <a:rPr lang="en-GB" sz="3600" dirty="0"/>
              <a:t>Information</a:t>
            </a:r>
            <a:r>
              <a:rPr lang="en-GB" sz="1400" b="0" i="0" dirty="0">
                <a:solidFill>
                  <a:srgbClr val="374151"/>
                </a:solidFill>
                <a:effectLst/>
                <a:latin typeface="Söhne"/>
              </a:rPr>
              <a:t> </a:t>
            </a:r>
            <a:r>
              <a:rPr lang="en-GB" sz="3600" dirty="0"/>
              <a:t>Security Management</a:t>
            </a:r>
          </a:p>
        </p:txBody>
      </p:sp>
      <p:sp>
        <p:nvSpPr>
          <p:cNvPr id="3" name="Text Placeholder 2"/>
          <p:cNvSpPr>
            <a:spLocks noGrp="1"/>
          </p:cNvSpPr>
          <p:nvPr>
            <p:ph type="body" idx="1"/>
          </p:nvPr>
        </p:nvSpPr>
        <p:spPr>
          <a:xfrm>
            <a:off x="245772" y="685800"/>
            <a:ext cx="8439150" cy="4657172"/>
          </a:xfrm>
        </p:spPr>
        <p:txBody>
          <a:bodyPr/>
          <a:lstStyle/>
          <a:p>
            <a:pPr algn="l"/>
            <a:endParaRPr lang="en-GB" b="0" i="0" dirty="0">
              <a:effectLst/>
              <a:latin typeface="+mn-lt"/>
            </a:endParaRPr>
          </a:p>
          <a:p>
            <a:pPr marL="342900" indent="-342900">
              <a:buFont typeface="Arial" panose="020B0604020202020204" pitchFamily="34" charset="0"/>
              <a:buChar char="•"/>
            </a:pPr>
            <a:r>
              <a:rPr lang="en-GB" b="1" i="0" dirty="0">
                <a:effectLst/>
                <a:latin typeface="Söhne"/>
              </a:rPr>
              <a:t>ISM: </a:t>
            </a:r>
            <a:r>
              <a:rPr lang="en-GB" b="0" i="0" dirty="0">
                <a:effectLst/>
                <a:latin typeface="Söhne"/>
              </a:rPr>
              <a:t>refers to the systematic approach and framework that organizations use to protect their sensitive information and data from unauthorized access.</a:t>
            </a:r>
          </a:p>
          <a:p>
            <a:pPr marL="342900" indent="-342900">
              <a:buFont typeface="Arial" panose="020B0604020202020204" pitchFamily="34" charset="0"/>
              <a:buChar char="•"/>
            </a:pPr>
            <a:endParaRPr lang="en-GB" dirty="0">
              <a:latin typeface="Söhne"/>
            </a:endParaRPr>
          </a:p>
          <a:p>
            <a:pPr marL="12700">
              <a:lnSpc>
                <a:spcPct val="100000"/>
              </a:lnSpc>
              <a:spcBef>
                <a:spcPts val="150"/>
              </a:spcBef>
            </a:pPr>
            <a:r>
              <a:rPr lang="en-GB" dirty="0">
                <a:latin typeface="Söhne"/>
              </a:rPr>
              <a:t>ISM focuses on:</a:t>
            </a:r>
          </a:p>
          <a:p>
            <a:pPr marL="562610" indent="-342900">
              <a:lnSpc>
                <a:spcPct val="100000"/>
              </a:lnSpc>
              <a:spcBef>
                <a:spcPts val="160"/>
              </a:spcBef>
              <a:buFont typeface="Wingdings" pitchFamily="2" charset="2"/>
              <a:buChar char="Ø"/>
            </a:pPr>
            <a:r>
              <a:rPr lang="en-GB" dirty="0">
                <a:latin typeface="Söhne"/>
              </a:rPr>
              <a:t>Evaluate threats, vulnerabilities and risks.</a:t>
            </a:r>
          </a:p>
          <a:p>
            <a:pPr marL="562610" marR="224154" indent="-342900">
              <a:lnSpc>
                <a:spcPct val="109600"/>
              </a:lnSpc>
              <a:buFont typeface="Wingdings" pitchFamily="2" charset="2"/>
              <a:buChar char="Ø"/>
            </a:pPr>
            <a:r>
              <a:rPr lang="en-GB" dirty="0">
                <a:latin typeface="Söhne"/>
              </a:rPr>
              <a:t>Control security risks by reducing vulnerability to threats.</a:t>
            </a:r>
          </a:p>
          <a:p>
            <a:pPr marL="562610" marR="224154" indent="-342900">
              <a:lnSpc>
                <a:spcPct val="109600"/>
              </a:lnSpc>
              <a:buFont typeface="Wingdings" pitchFamily="2" charset="2"/>
              <a:buChar char="Ø"/>
            </a:pPr>
            <a:r>
              <a:rPr lang="en-GB" dirty="0">
                <a:latin typeface="Söhne"/>
              </a:rPr>
              <a:t>Detection and response to attacks.</a:t>
            </a:r>
          </a:p>
          <a:p>
            <a:pPr marL="562610" indent="-342900">
              <a:lnSpc>
                <a:spcPct val="100000"/>
              </a:lnSpc>
              <a:spcBef>
                <a:spcPts val="155"/>
              </a:spcBef>
              <a:buFont typeface="Wingdings" pitchFamily="2" charset="2"/>
              <a:buChar char="Ø"/>
            </a:pPr>
            <a:r>
              <a:rPr lang="en-GB" dirty="0">
                <a:latin typeface="Söhne"/>
              </a:rPr>
              <a:t>Recovery from damage caused by attacks.</a:t>
            </a:r>
          </a:p>
          <a:p>
            <a:pPr marL="562610" indent="-342900">
              <a:lnSpc>
                <a:spcPct val="100000"/>
              </a:lnSpc>
              <a:spcBef>
                <a:spcPts val="145"/>
              </a:spcBef>
              <a:buFont typeface="Wingdings" pitchFamily="2" charset="2"/>
              <a:buChar char="Ø"/>
            </a:pPr>
            <a:r>
              <a:rPr lang="en-GB" dirty="0">
                <a:latin typeface="Söhne"/>
              </a:rPr>
              <a:t>Investigate and collect evidence about incidents (forensics).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71548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550" y="131802"/>
            <a:ext cx="8848215" cy="553998"/>
          </a:xfrm>
        </p:spPr>
        <p:txBody>
          <a:bodyPr/>
          <a:lstStyle/>
          <a:p>
            <a:pPr algn="ctr"/>
            <a:r>
              <a:rPr lang="en-GB" sz="3600" dirty="0"/>
              <a:t>Threat</a:t>
            </a:r>
            <a:r>
              <a:rPr lang="en-GB" sz="1600" dirty="0"/>
              <a:t>,</a:t>
            </a:r>
            <a:r>
              <a:rPr lang="en-GB" sz="1600" spc="15" dirty="0"/>
              <a:t> </a:t>
            </a:r>
            <a:r>
              <a:rPr lang="en-GB" sz="3600" dirty="0"/>
              <a:t>Vulnerability</a:t>
            </a:r>
            <a:r>
              <a:rPr lang="en-GB" sz="1600" dirty="0"/>
              <a:t>,</a:t>
            </a:r>
            <a:r>
              <a:rPr lang="en-GB" sz="1600" spc="-5" dirty="0"/>
              <a:t> </a:t>
            </a:r>
            <a:r>
              <a:rPr lang="en-GB" sz="3600" dirty="0"/>
              <a:t>Risk</a:t>
            </a:r>
            <a:r>
              <a:rPr lang="en-GB" sz="1600" spc="10" dirty="0"/>
              <a:t> </a:t>
            </a:r>
            <a:r>
              <a:rPr lang="en-GB" sz="3600" dirty="0"/>
              <a:t>and</a:t>
            </a:r>
            <a:r>
              <a:rPr lang="en-GB" sz="1600" spc="5" dirty="0"/>
              <a:t> </a:t>
            </a:r>
            <a:r>
              <a:rPr lang="en-GB" sz="3600" dirty="0"/>
              <a:t>Control</a:t>
            </a:r>
          </a:p>
        </p:txBody>
      </p:sp>
      <p:sp>
        <p:nvSpPr>
          <p:cNvPr id="3" name="Text Placeholder 2"/>
          <p:cNvSpPr>
            <a:spLocks noGrp="1"/>
          </p:cNvSpPr>
          <p:nvPr>
            <p:ph type="body" idx="1"/>
          </p:nvPr>
        </p:nvSpPr>
        <p:spPr>
          <a:xfrm>
            <a:off x="245772" y="685800"/>
            <a:ext cx="8439150" cy="4993675"/>
          </a:xfrm>
        </p:spPr>
        <p:txBody>
          <a:bodyPr/>
          <a:lstStyle/>
          <a:p>
            <a:pPr algn="l"/>
            <a:endParaRPr lang="en-GB" b="0" i="0" dirty="0">
              <a:effectLst/>
              <a:latin typeface="+mn-lt"/>
            </a:endParaRPr>
          </a:p>
          <a:p>
            <a:pPr marL="342900" indent="-342900">
              <a:buFont typeface="Arial" panose="020B0604020202020204" pitchFamily="34" charset="0"/>
              <a:buChar char="•"/>
            </a:pPr>
            <a:r>
              <a:rPr lang="en-GB" sz="2400" b="1" dirty="0"/>
              <a:t>Threat: </a:t>
            </a:r>
            <a:r>
              <a:rPr lang="en-GB" b="0" i="0" dirty="0">
                <a:effectLst/>
                <a:latin typeface="Söhne"/>
              </a:rPr>
              <a:t>refers to any potential danger or harmful event that has the capability to cause damage.</a:t>
            </a:r>
          </a:p>
          <a:p>
            <a:pPr marL="563879" indent="-342900">
              <a:lnSpc>
                <a:spcPct val="100000"/>
              </a:lnSpc>
              <a:spcBef>
                <a:spcPts val="165"/>
              </a:spcBef>
              <a:buFont typeface="Wingdings" pitchFamily="2" charset="2"/>
              <a:buChar char="Ø"/>
            </a:pPr>
            <a:r>
              <a:rPr lang="en-GB" dirty="0">
                <a:latin typeface="Söhne"/>
              </a:rPr>
              <a:t>Threat Actor: An active entity which can execute a threat scenario.</a:t>
            </a:r>
          </a:p>
          <a:p>
            <a:pPr marL="563879" indent="-342900">
              <a:lnSpc>
                <a:spcPct val="100000"/>
              </a:lnSpc>
              <a:spcBef>
                <a:spcPts val="155"/>
              </a:spcBef>
              <a:buFont typeface="Wingdings" pitchFamily="2" charset="2"/>
              <a:buChar char="Ø"/>
            </a:pPr>
            <a:r>
              <a:rPr lang="en-GB" dirty="0">
                <a:latin typeface="Söhne"/>
              </a:rPr>
              <a:t>Threat Scenario: The set of steps executed in a (potential) cyber attack.</a:t>
            </a:r>
          </a:p>
          <a:p>
            <a:pPr marL="563879" indent="-342900">
              <a:spcBef>
                <a:spcPts val="155"/>
              </a:spcBef>
              <a:buFont typeface="Arial" panose="020B0604020202020204" pitchFamily="34" charset="0"/>
              <a:buChar char="•"/>
            </a:pPr>
            <a:r>
              <a:rPr lang="en-GB" b="1" dirty="0">
                <a:latin typeface="Söhne"/>
              </a:rPr>
              <a:t>Vulnerability: </a:t>
            </a:r>
            <a:r>
              <a:rPr lang="en-GB" dirty="0">
                <a:latin typeface="Söhne"/>
              </a:rPr>
              <a:t>Weaknesses or opportunities allowing a threat scenario to be executed</a:t>
            </a:r>
          </a:p>
          <a:p>
            <a:pPr marL="220979">
              <a:lnSpc>
                <a:spcPct val="100000"/>
              </a:lnSpc>
              <a:spcBef>
                <a:spcPts val="155"/>
              </a:spcBef>
            </a:pPr>
            <a:endParaRPr lang="en-GB" dirty="0">
              <a:latin typeface="Söhne"/>
            </a:endParaRPr>
          </a:p>
          <a:p>
            <a:pPr marL="563879" indent="-342900">
              <a:lnSpc>
                <a:spcPct val="100000"/>
              </a:lnSpc>
              <a:spcBef>
                <a:spcPts val="155"/>
              </a:spcBef>
              <a:buFont typeface="Wingdings" pitchFamily="2" charset="2"/>
              <a:buChar char="Ø"/>
            </a:pPr>
            <a:endParaRPr lang="en-GB" dirty="0">
              <a:latin typeface="Söhne"/>
            </a:endParaRPr>
          </a:p>
          <a:p>
            <a:pPr marL="563879" indent="-342900">
              <a:lnSpc>
                <a:spcPct val="100000"/>
              </a:lnSpc>
              <a:spcBef>
                <a:spcPts val="155"/>
              </a:spcBef>
              <a:buFont typeface="Wingdings" pitchFamily="2" charset="2"/>
              <a:buChar char="Ø"/>
            </a:pPr>
            <a:endParaRPr lang="en-GB" dirty="0">
              <a:latin typeface="Söhne"/>
            </a:endParaRPr>
          </a:p>
          <a:p>
            <a:pPr marL="563879" indent="-342900">
              <a:lnSpc>
                <a:spcPct val="100000"/>
              </a:lnSpc>
              <a:spcBef>
                <a:spcPts val="155"/>
              </a:spcBef>
              <a:buFont typeface="Wingdings" pitchFamily="2" charset="2"/>
              <a:buChar char="Ø"/>
            </a:pPr>
            <a:endParaRPr lang="en-GB" dirty="0">
              <a:latin typeface="Söhne"/>
            </a:endParaRPr>
          </a:p>
        </p:txBody>
      </p:sp>
      <p:pic>
        <p:nvPicPr>
          <p:cNvPr id="5" name="Picture 4" descr="Diagram of a step&#10;&#10;Description automatically generated">
            <a:extLst>
              <a:ext uri="{FF2B5EF4-FFF2-40B4-BE49-F238E27FC236}">
                <a16:creationId xmlns:a16="http://schemas.microsoft.com/office/drawing/2014/main" id="{146C14F2-0DEC-E2B7-2FF8-2F2715203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502810"/>
            <a:ext cx="7772400" cy="1596656"/>
          </a:xfrm>
          <a:prstGeom prst="rect">
            <a:avLst/>
          </a:prstGeom>
        </p:spPr>
      </p:pic>
    </p:spTree>
    <p:extLst>
      <p:ext uri="{BB962C8B-B14F-4D97-AF65-F5344CB8AC3E}">
        <p14:creationId xmlns:p14="http://schemas.microsoft.com/office/powerpoint/2010/main" val="44989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61899"/>
            <a:ext cx="4176395" cy="696595"/>
          </a:xfrm>
          <a:prstGeom prst="rect">
            <a:avLst/>
          </a:prstGeom>
        </p:spPr>
        <p:txBody>
          <a:bodyPr vert="horz" wrap="square" lIns="0" tIns="13335" rIns="0" bIns="0" rtlCol="0">
            <a:spAutoFit/>
          </a:bodyPr>
          <a:lstStyle/>
          <a:p>
            <a:pPr marL="12700">
              <a:lnSpc>
                <a:spcPct val="100000"/>
              </a:lnSpc>
              <a:spcBef>
                <a:spcPts val="105"/>
              </a:spcBef>
            </a:pPr>
            <a:r>
              <a:rPr spc="-15" dirty="0"/>
              <a:t>Course</a:t>
            </a:r>
            <a:r>
              <a:rPr spc="-75" dirty="0"/>
              <a:t> </a:t>
            </a:r>
            <a:r>
              <a:rPr spc="-5" dirty="0"/>
              <a:t>Objectives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r>
              <a:rPr spc="215" dirty="0"/>
              <a:t> </a:t>
            </a:r>
            <a:fld id="{81D60167-4931-47E6-BA6A-407CBD079E47}" type="slidenum">
              <a:rPr dirty="0"/>
              <a:t>3</a:t>
            </a:fld>
            <a:endParaRPr dirty="0"/>
          </a:p>
        </p:txBody>
      </p:sp>
      <p:sp>
        <p:nvSpPr>
          <p:cNvPr id="3" name="object 3"/>
          <p:cNvSpPr txBox="1"/>
          <p:nvPr/>
        </p:nvSpPr>
        <p:spPr>
          <a:xfrm>
            <a:off x="535940" y="1524000"/>
            <a:ext cx="8041005" cy="4691028"/>
          </a:xfrm>
          <a:prstGeom prst="rect">
            <a:avLst/>
          </a:prstGeom>
        </p:spPr>
        <p:txBody>
          <a:bodyPr vert="horz" wrap="square" lIns="0" tIns="12700" rIns="0" bIns="0" rtlCol="0">
            <a:spAutoFit/>
          </a:bodyPr>
          <a:lstStyle/>
          <a:p>
            <a:pPr marL="412751">
              <a:lnSpc>
                <a:spcPct val="100000"/>
              </a:lnSpc>
              <a:spcBef>
                <a:spcPts val="575"/>
              </a:spcBef>
              <a:buClr>
                <a:srgbClr val="FBC235"/>
              </a:buClr>
              <a:tabLst>
                <a:tab pos="870585" algn="l"/>
                <a:tab pos="871219" algn="l"/>
              </a:tabLst>
            </a:pPr>
            <a:r>
              <a:rPr lang="en-GB" sz="2400" spc="-10" dirty="0">
                <a:latin typeface="Calibri"/>
                <a:cs typeface="Calibri"/>
              </a:rPr>
              <a:t>Understand fundamentals of Information Security, including: </a:t>
            </a:r>
          </a:p>
          <a:p>
            <a:pPr marL="412751">
              <a:lnSpc>
                <a:spcPct val="100000"/>
              </a:lnSpc>
              <a:spcBef>
                <a:spcPts val="575"/>
              </a:spcBef>
              <a:buClr>
                <a:srgbClr val="FBC235"/>
              </a:buClr>
              <a:tabLst>
                <a:tab pos="870585" algn="l"/>
                <a:tab pos="871219" algn="l"/>
              </a:tabLst>
            </a:pPr>
            <a:endParaRPr sz="2400" dirty="0">
              <a:latin typeface="Calibri"/>
              <a:cs typeface="Calibri"/>
            </a:endParaRPr>
          </a:p>
          <a:p>
            <a:pPr marL="870585" indent="-457834">
              <a:lnSpc>
                <a:spcPct val="100000"/>
              </a:lnSpc>
              <a:spcBef>
                <a:spcPts val="580"/>
              </a:spcBef>
              <a:buClr>
                <a:srgbClr val="FBC235"/>
              </a:buClr>
              <a:buFont typeface="Arial"/>
              <a:buChar char="•"/>
              <a:tabLst>
                <a:tab pos="870585" algn="l"/>
                <a:tab pos="871219" algn="l"/>
              </a:tabLst>
            </a:pPr>
            <a:r>
              <a:rPr lang="en-GB" sz="2400" dirty="0"/>
              <a:t>Describe the fundamental concepts associated with the digital security</a:t>
            </a:r>
            <a:r>
              <a:rPr lang="en-GB" sz="2400" spc="-5" dirty="0">
                <a:latin typeface="Calibri"/>
                <a:cs typeface="Calibri"/>
              </a:rPr>
              <a:t>.</a:t>
            </a:r>
            <a:endParaRPr sz="2400" dirty="0">
              <a:latin typeface="Calibri"/>
              <a:cs typeface="Calibri"/>
            </a:endParaRPr>
          </a:p>
          <a:p>
            <a:pPr marL="870585" indent="-457834">
              <a:lnSpc>
                <a:spcPct val="100000"/>
              </a:lnSpc>
              <a:spcBef>
                <a:spcPts val="575"/>
              </a:spcBef>
              <a:buClr>
                <a:srgbClr val="FBC235"/>
              </a:buClr>
              <a:buFont typeface="Arial"/>
              <a:buChar char="•"/>
              <a:tabLst>
                <a:tab pos="870585" algn="l"/>
                <a:tab pos="871219" algn="l"/>
              </a:tabLst>
            </a:pPr>
            <a:r>
              <a:rPr lang="en-GB" sz="2400" dirty="0"/>
              <a:t>Risk Assessment.</a:t>
            </a:r>
          </a:p>
          <a:p>
            <a:pPr marL="870585" indent="-457834">
              <a:lnSpc>
                <a:spcPct val="100000"/>
              </a:lnSpc>
              <a:spcBef>
                <a:spcPts val="575"/>
              </a:spcBef>
              <a:buClr>
                <a:srgbClr val="FBC235"/>
              </a:buClr>
              <a:buFont typeface="Arial"/>
              <a:buChar char="•"/>
              <a:tabLst>
                <a:tab pos="870585" algn="l"/>
                <a:tab pos="871219" algn="l"/>
              </a:tabLst>
            </a:pPr>
            <a:r>
              <a:rPr lang="en-GB" sz="2400" spc="-15" dirty="0">
                <a:latin typeface="Calibri"/>
                <a:cs typeface="Calibri"/>
              </a:rPr>
              <a:t>the role of encryption in information security </a:t>
            </a:r>
          </a:p>
          <a:p>
            <a:pPr marL="870585" indent="-457834">
              <a:lnSpc>
                <a:spcPct val="100000"/>
              </a:lnSpc>
              <a:spcBef>
                <a:spcPts val="575"/>
              </a:spcBef>
              <a:buClr>
                <a:srgbClr val="FBC235"/>
              </a:buClr>
              <a:buFont typeface="Arial"/>
              <a:buChar char="•"/>
              <a:tabLst>
                <a:tab pos="870585" algn="l"/>
                <a:tab pos="871219" algn="l"/>
              </a:tabLst>
            </a:pPr>
            <a:r>
              <a:rPr lang="en-GB" sz="2400" spc="-15" dirty="0">
                <a:latin typeface="Calibri"/>
                <a:cs typeface="Calibri"/>
              </a:rPr>
              <a:t>the concept of access control in information security. </a:t>
            </a:r>
          </a:p>
          <a:p>
            <a:pPr marL="870585" indent="-457834">
              <a:lnSpc>
                <a:spcPct val="100000"/>
              </a:lnSpc>
              <a:spcBef>
                <a:spcPts val="575"/>
              </a:spcBef>
              <a:buClr>
                <a:srgbClr val="FBC235"/>
              </a:buClr>
              <a:buFont typeface="Arial"/>
              <a:buChar char="•"/>
              <a:tabLst>
                <a:tab pos="870585" algn="l"/>
                <a:tab pos="871219" algn="l"/>
              </a:tabLst>
            </a:pPr>
            <a:endParaRPr sz="2400" spc="-15" dirty="0">
              <a:latin typeface="Calibri"/>
              <a:cs typeface="Calibri"/>
            </a:endParaRPr>
          </a:p>
          <a:p>
            <a:pPr marL="12700" marR="5080">
              <a:spcBef>
                <a:spcPts val="580"/>
              </a:spcBef>
            </a:pPr>
            <a:r>
              <a:rPr lang="en-GB" sz="2400" dirty="0"/>
              <a:t>Perform penetration tests to expose the vulnerabilities of a system.</a:t>
            </a:r>
          </a:p>
          <a:p>
            <a:pPr marL="12700" marR="5080">
              <a:lnSpc>
                <a:spcPct val="100000"/>
              </a:lnSpc>
              <a:spcBef>
                <a:spcPts val="580"/>
              </a:spcBef>
            </a:pPr>
            <a:endParaRPr lang="en-GB" sz="2400" spc="-65"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550" y="131802"/>
            <a:ext cx="8848215" cy="553998"/>
          </a:xfrm>
        </p:spPr>
        <p:txBody>
          <a:bodyPr/>
          <a:lstStyle/>
          <a:p>
            <a:pPr algn="ctr"/>
            <a:r>
              <a:rPr lang="en-GB" sz="3600" dirty="0"/>
              <a:t>Threat</a:t>
            </a:r>
            <a:r>
              <a:rPr lang="en-GB" sz="1600" dirty="0"/>
              <a:t>,</a:t>
            </a:r>
            <a:r>
              <a:rPr lang="en-GB" sz="1600" spc="15" dirty="0"/>
              <a:t> </a:t>
            </a:r>
            <a:r>
              <a:rPr lang="en-GB" sz="3600" dirty="0"/>
              <a:t>Vulnerability</a:t>
            </a:r>
            <a:r>
              <a:rPr lang="en-GB" sz="1600" dirty="0"/>
              <a:t>,</a:t>
            </a:r>
            <a:r>
              <a:rPr lang="en-GB" sz="1600" spc="-5" dirty="0"/>
              <a:t> </a:t>
            </a:r>
            <a:r>
              <a:rPr lang="en-GB" sz="3600" dirty="0"/>
              <a:t>Risk</a:t>
            </a:r>
            <a:r>
              <a:rPr lang="en-GB" sz="1600" spc="10" dirty="0"/>
              <a:t> </a:t>
            </a:r>
            <a:r>
              <a:rPr lang="en-GB" sz="3600" dirty="0"/>
              <a:t>and</a:t>
            </a:r>
            <a:r>
              <a:rPr lang="en-GB" sz="1600" spc="5" dirty="0"/>
              <a:t> </a:t>
            </a:r>
            <a:r>
              <a:rPr lang="en-GB" sz="3600" dirty="0"/>
              <a:t>Control</a:t>
            </a:r>
          </a:p>
        </p:txBody>
      </p:sp>
      <p:sp>
        <p:nvSpPr>
          <p:cNvPr id="3" name="Text Placeholder 2"/>
          <p:cNvSpPr>
            <a:spLocks noGrp="1"/>
          </p:cNvSpPr>
          <p:nvPr>
            <p:ph type="body" idx="1"/>
          </p:nvPr>
        </p:nvSpPr>
        <p:spPr>
          <a:xfrm>
            <a:off x="245772" y="685800"/>
            <a:ext cx="8745828" cy="5273238"/>
          </a:xfrm>
        </p:spPr>
        <p:txBody>
          <a:bodyPr/>
          <a:lstStyle/>
          <a:p>
            <a:pPr algn="l"/>
            <a:endParaRPr lang="en-GB" b="0" i="0" dirty="0">
              <a:effectLst/>
              <a:latin typeface="+mn-lt"/>
            </a:endParaRPr>
          </a:p>
          <a:p>
            <a:pPr marL="342900" indent="-342900">
              <a:buFont typeface="Arial" panose="020B0604020202020204" pitchFamily="34" charset="0"/>
              <a:buChar char="•"/>
            </a:pPr>
            <a:r>
              <a:rPr lang="en-GB" sz="2400" b="1" spc="-5" dirty="0">
                <a:latin typeface="Arial"/>
                <a:cs typeface="Arial"/>
              </a:rPr>
              <a:t>Security</a:t>
            </a:r>
            <a:r>
              <a:rPr lang="en-GB" sz="2400" b="1" spc="-55" dirty="0">
                <a:latin typeface="Arial"/>
                <a:cs typeface="Arial"/>
              </a:rPr>
              <a:t> </a:t>
            </a:r>
            <a:r>
              <a:rPr lang="en-GB" sz="2400" b="1" spc="-5" dirty="0">
                <a:latin typeface="Arial"/>
                <a:cs typeface="Arial"/>
              </a:rPr>
              <a:t>Risk</a:t>
            </a:r>
            <a:endParaRPr lang="en-GB" sz="2400" dirty="0">
              <a:latin typeface="Arial"/>
              <a:cs typeface="Arial"/>
            </a:endParaRPr>
          </a:p>
          <a:p>
            <a:pPr marL="342900" indent="-342900">
              <a:buFont typeface="Arial" panose="020B0604020202020204" pitchFamily="34" charset="0"/>
              <a:buChar char="•"/>
            </a:pPr>
            <a:endParaRPr lang="en-GB" sz="2400" b="1" dirty="0"/>
          </a:p>
          <a:p>
            <a:pPr marL="342900" indent="-342900">
              <a:buFont typeface="Wingdings" pitchFamily="2" charset="2"/>
              <a:buChar char="Ø"/>
            </a:pPr>
            <a:r>
              <a:rPr lang="en-GB" dirty="0">
                <a:latin typeface="Söhne"/>
              </a:rPr>
              <a:t>Likelihood (ease of executing a threat scenario), combined with the  potential damage in case of an incident (successful attack)</a:t>
            </a:r>
          </a:p>
          <a:p>
            <a:pPr marL="342900" indent="-342900">
              <a:buFont typeface="Arial" panose="020B0604020202020204" pitchFamily="34" charset="0"/>
              <a:buChar char="•"/>
            </a:pPr>
            <a:endParaRPr lang="en-GB" sz="2400" b="1" dirty="0"/>
          </a:p>
          <a:p>
            <a:pPr marL="342900" indent="-342900">
              <a:buFont typeface="Arial" panose="020B0604020202020204" pitchFamily="34" charset="0"/>
              <a:buChar char="•"/>
            </a:pPr>
            <a:r>
              <a:rPr lang="en-GB" sz="2400" b="1" spc="-5" dirty="0">
                <a:latin typeface="Arial"/>
                <a:cs typeface="Arial"/>
              </a:rPr>
              <a:t>Security</a:t>
            </a:r>
            <a:r>
              <a:rPr lang="en-GB" sz="2400" b="1" spc="-45" dirty="0">
                <a:latin typeface="Arial"/>
                <a:cs typeface="Arial"/>
              </a:rPr>
              <a:t> </a:t>
            </a:r>
            <a:r>
              <a:rPr lang="en-GB" sz="2400" b="1" spc="-10" dirty="0">
                <a:latin typeface="Arial"/>
                <a:cs typeface="Arial"/>
              </a:rPr>
              <a:t>Control</a:t>
            </a:r>
            <a:endParaRPr lang="en-GB" sz="2400" b="1" spc="-10" dirty="0">
              <a:latin typeface="Söhne"/>
              <a:cs typeface="Arial"/>
            </a:endParaRPr>
          </a:p>
          <a:p>
            <a:pPr marL="342900" indent="-342900">
              <a:buFont typeface="Arial" panose="020B0604020202020204" pitchFamily="34" charset="0"/>
              <a:buChar char="•"/>
            </a:pPr>
            <a:endParaRPr lang="en-GB" b="1" spc="-10" dirty="0">
              <a:latin typeface="Söhne"/>
              <a:cs typeface="Arial"/>
            </a:endParaRPr>
          </a:p>
          <a:p>
            <a:pPr marL="342900" indent="-342900">
              <a:buFont typeface="Wingdings" pitchFamily="2" charset="2"/>
              <a:buChar char="Ø"/>
            </a:pPr>
            <a:r>
              <a:rPr lang="en-GB" dirty="0">
                <a:latin typeface="Söhne"/>
              </a:rPr>
              <a:t>A method for removing vulnerabilities and reducing security risk</a:t>
            </a:r>
          </a:p>
          <a:p>
            <a:pPr marL="342900" indent="-342900">
              <a:buFont typeface="Arial" panose="020B0604020202020204" pitchFamily="34" charset="0"/>
              <a:buChar char="•"/>
            </a:pPr>
            <a:endParaRPr lang="en-GB" dirty="0">
              <a:latin typeface="Söhne"/>
            </a:endParaRPr>
          </a:p>
          <a:p>
            <a:pPr marL="220979">
              <a:lnSpc>
                <a:spcPct val="100000"/>
              </a:lnSpc>
              <a:spcBef>
                <a:spcPts val="155"/>
              </a:spcBef>
            </a:pPr>
            <a:endParaRPr lang="en-GB" dirty="0">
              <a:latin typeface="Söhne"/>
            </a:endParaRPr>
          </a:p>
          <a:p>
            <a:pPr marL="563879" indent="-342900">
              <a:lnSpc>
                <a:spcPct val="100000"/>
              </a:lnSpc>
              <a:spcBef>
                <a:spcPts val="155"/>
              </a:spcBef>
              <a:buFont typeface="Wingdings" pitchFamily="2" charset="2"/>
              <a:buChar char="Ø"/>
            </a:pPr>
            <a:endParaRPr lang="en-GB" dirty="0">
              <a:latin typeface="Söhne"/>
            </a:endParaRPr>
          </a:p>
          <a:p>
            <a:pPr marL="563879" indent="-342900">
              <a:lnSpc>
                <a:spcPct val="100000"/>
              </a:lnSpc>
              <a:spcBef>
                <a:spcPts val="155"/>
              </a:spcBef>
              <a:buFont typeface="Wingdings" pitchFamily="2" charset="2"/>
              <a:buChar char="Ø"/>
            </a:pPr>
            <a:endParaRPr lang="en-GB" dirty="0">
              <a:latin typeface="Söhne"/>
            </a:endParaRPr>
          </a:p>
          <a:p>
            <a:pPr marL="563879" indent="-342900">
              <a:lnSpc>
                <a:spcPct val="100000"/>
              </a:lnSpc>
              <a:spcBef>
                <a:spcPts val="155"/>
              </a:spcBef>
              <a:buFont typeface="Wingdings" pitchFamily="2" charset="2"/>
              <a:buChar char="Ø"/>
            </a:pPr>
            <a:endParaRPr lang="en-GB" dirty="0">
              <a:latin typeface="Söhne"/>
            </a:endParaRPr>
          </a:p>
        </p:txBody>
      </p:sp>
      <p:pic>
        <p:nvPicPr>
          <p:cNvPr id="5" name="Picture 4" descr="Diagram of a step&#10;&#10;Description automatically generated">
            <a:extLst>
              <a:ext uri="{FF2B5EF4-FFF2-40B4-BE49-F238E27FC236}">
                <a16:creationId xmlns:a16="http://schemas.microsoft.com/office/drawing/2014/main" id="{146C14F2-0DEC-E2B7-2FF8-2F2715203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502810"/>
            <a:ext cx="7772400" cy="1596656"/>
          </a:xfrm>
          <a:prstGeom prst="rect">
            <a:avLst/>
          </a:prstGeom>
        </p:spPr>
      </p:pic>
    </p:spTree>
    <p:extLst>
      <p:ext uri="{BB962C8B-B14F-4D97-AF65-F5344CB8AC3E}">
        <p14:creationId xmlns:p14="http://schemas.microsoft.com/office/powerpoint/2010/main" val="3371362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550" y="131802"/>
            <a:ext cx="8848215" cy="553998"/>
          </a:xfrm>
        </p:spPr>
        <p:txBody>
          <a:bodyPr/>
          <a:lstStyle/>
          <a:p>
            <a:pPr marL="12700">
              <a:lnSpc>
                <a:spcPct val="100000"/>
              </a:lnSpc>
              <a:spcBef>
                <a:spcPts val="110"/>
              </a:spcBef>
            </a:pPr>
            <a:r>
              <a:rPr lang="en-GB" sz="3600" spc="5" dirty="0">
                <a:solidFill>
                  <a:srgbClr val="333399"/>
                </a:solidFill>
                <a:latin typeface="Arial MT"/>
                <a:cs typeface="Arial MT"/>
              </a:rPr>
              <a:t>The Need</a:t>
            </a:r>
            <a:r>
              <a:rPr lang="en-GB" sz="3600" spc="-5" dirty="0">
                <a:solidFill>
                  <a:srgbClr val="333399"/>
                </a:solidFill>
                <a:latin typeface="Arial MT"/>
                <a:cs typeface="Arial MT"/>
              </a:rPr>
              <a:t> </a:t>
            </a:r>
            <a:r>
              <a:rPr lang="en-GB" sz="3600" spc="5" dirty="0">
                <a:solidFill>
                  <a:srgbClr val="333399"/>
                </a:solidFill>
                <a:latin typeface="Arial MT"/>
                <a:cs typeface="Arial MT"/>
              </a:rPr>
              <a:t>for</a:t>
            </a:r>
            <a:r>
              <a:rPr lang="en-GB" sz="3600" dirty="0">
                <a:solidFill>
                  <a:srgbClr val="333399"/>
                </a:solidFill>
                <a:latin typeface="Arial MT"/>
                <a:cs typeface="Arial MT"/>
              </a:rPr>
              <a:t> Information</a:t>
            </a:r>
            <a:r>
              <a:rPr lang="en-GB" sz="3600" spc="5" dirty="0">
                <a:solidFill>
                  <a:srgbClr val="333399"/>
                </a:solidFill>
                <a:latin typeface="Arial MT"/>
                <a:cs typeface="Arial MT"/>
              </a:rPr>
              <a:t> </a:t>
            </a:r>
            <a:r>
              <a:rPr lang="en-GB" sz="3600" dirty="0">
                <a:solidFill>
                  <a:srgbClr val="333399"/>
                </a:solidFill>
                <a:latin typeface="Arial MT"/>
                <a:cs typeface="Arial MT"/>
              </a:rPr>
              <a:t>Security</a:t>
            </a:r>
            <a:endParaRPr lang="en-GB" sz="3600" dirty="0">
              <a:latin typeface="Arial MT"/>
              <a:cs typeface="Arial MT"/>
            </a:endParaRPr>
          </a:p>
        </p:txBody>
      </p:sp>
      <p:sp>
        <p:nvSpPr>
          <p:cNvPr id="3" name="Text Placeholder 2"/>
          <p:cNvSpPr>
            <a:spLocks noGrp="1"/>
          </p:cNvSpPr>
          <p:nvPr>
            <p:ph type="body" idx="1"/>
          </p:nvPr>
        </p:nvSpPr>
        <p:spPr>
          <a:xfrm>
            <a:off x="245772" y="685800"/>
            <a:ext cx="9279228" cy="6522298"/>
          </a:xfrm>
        </p:spPr>
        <p:txBody>
          <a:bodyPr/>
          <a:lstStyle/>
          <a:p>
            <a:pPr algn="l"/>
            <a:endParaRPr lang="en-GB" b="0" i="0" dirty="0">
              <a:effectLst/>
              <a:latin typeface="+mn-lt"/>
            </a:endParaRPr>
          </a:p>
          <a:p>
            <a:pPr marL="403860" indent="-342900">
              <a:lnSpc>
                <a:spcPct val="100000"/>
              </a:lnSpc>
              <a:spcBef>
                <a:spcPts val="1140"/>
              </a:spcBef>
              <a:buFont typeface="Wingdings" pitchFamily="2" charset="2"/>
              <a:buChar char="v"/>
            </a:pPr>
            <a:r>
              <a:rPr lang="en-GB" sz="2400" spc="-10" dirty="0">
                <a:latin typeface="Arial MT"/>
                <a:cs typeface="Arial MT"/>
              </a:rPr>
              <a:t>Can</a:t>
            </a:r>
            <a:r>
              <a:rPr lang="en-GB" sz="2400" spc="5" dirty="0">
                <a:latin typeface="Arial MT"/>
                <a:cs typeface="Arial MT"/>
              </a:rPr>
              <a:t> </a:t>
            </a:r>
            <a:r>
              <a:rPr lang="en-GB" sz="2400" spc="-5" dirty="0">
                <a:latin typeface="Arial MT"/>
                <a:cs typeface="Arial MT"/>
              </a:rPr>
              <a:t>we</a:t>
            </a:r>
            <a:r>
              <a:rPr lang="en-GB" sz="2400" spc="-15" dirty="0">
                <a:latin typeface="Arial MT"/>
                <a:cs typeface="Arial MT"/>
              </a:rPr>
              <a:t> </a:t>
            </a:r>
            <a:r>
              <a:rPr lang="en-GB" sz="2400" spc="-5" dirty="0">
                <a:latin typeface="Arial MT"/>
                <a:cs typeface="Arial MT"/>
              </a:rPr>
              <a:t>remove</a:t>
            </a:r>
            <a:r>
              <a:rPr lang="en-GB" sz="2400" spc="-10" dirty="0">
                <a:latin typeface="Arial MT"/>
                <a:cs typeface="Arial MT"/>
              </a:rPr>
              <a:t> </a:t>
            </a:r>
            <a:r>
              <a:rPr lang="en-GB" sz="2400" spc="-5" dirty="0">
                <a:latin typeface="Arial MT"/>
                <a:cs typeface="Arial MT"/>
              </a:rPr>
              <a:t>all</a:t>
            </a:r>
            <a:r>
              <a:rPr lang="en-GB" sz="2400" dirty="0">
                <a:latin typeface="Arial MT"/>
                <a:cs typeface="Arial MT"/>
              </a:rPr>
              <a:t> </a:t>
            </a:r>
            <a:r>
              <a:rPr lang="en-GB" sz="2400" spc="-10" dirty="0">
                <a:latin typeface="Arial MT"/>
                <a:cs typeface="Arial MT"/>
              </a:rPr>
              <a:t>vulnerabilities</a:t>
            </a:r>
            <a:r>
              <a:rPr lang="en-GB" sz="2400" spc="30" dirty="0">
                <a:latin typeface="Arial MT"/>
                <a:cs typeface="Arial MT"/>
              </a:rPr>
              <a:t> </a:t>
            </a:r>
            <a:r>
              <a:rPr lang="en-GB" sz="2400" spc="-10" dirty="0">
                <a:latin typeface="Arial MT"/>
                <a:cs typeface="Arial MT"/>
              </a:rPr>
              <a:t>once</a:t>
            </a:r>
            <a:r>
              <a:rPr lang="en-GB" sz="2400" spc="5" dirty="0">
                <a:latin typeface="Arial MT"/>
                <a:cs typeface="Arial MT"/>
              </a:rPr>
              <a:t> </a:t>
            </a:r>
            <a:r>
              <a:rPr lang="en-GB" sz="2400" spc="-10" dirty="0">
                <a:latin typeface="Arial MT"/>
                <a:cs typeface="Arial MT"/>
              </a:rPr>
              <a:t>and</a:t>
            </a:r>
            <a:r>
              <a:rPr lang="en-GB" sz="2400" spc="10" dirty="0">
                <a:latin typeface="Arial MT"/>
                <a:cs typeface="Arial MT"/>
              </a:rPr>
              <a:t> </a:t>
            </a:r>
            <a:r>
              <a:rPr lang="en-GB" sz="2400" spc="-5" dirty="0">
                <a:latin typeface="Arial MT"/>
                <a:cs typeface="Arial MT"/>
              </a:rPr>
              <a:t>for</a:t>
            </a:r>
            <a:r>
              <a:rPr lang="en-GB" sz="2400" spc="-10" dirty="0">
                <a:latin typeface="Arial MT"/>
                <a:cs typeface="Arial MT"/>
              </a:rPr>
              <a:t> all?</a:t>
            </a:r>
            <a:endParaRPr lang="en-GB" sz="2400" dirty="0">
              <a:latin typeface="Arial MT"/>
              <a:cs typeface="Arial MT"/>
            </a:endParaRPr>
          </a:p>
          <a:p>
            <a:pPr marL="342900" indent="-342900">
              <a:buFont typeface="Arial" panose="020B0604020202020204" pitchFamily="34" charset="0"/>
              <a:buChar char="•"/>
            </a:pPr>
            <a:endParaRPr lang="en-GB" sz="2400" b="1" dirty="0"/>
          </a:p>
          <a:p>
            <a:pPr marL="342900" indent="-342900">
              <a:buFont typeface="Wingdings" pitchFamily="2" charset="2"/>
              <a:buChar char="Ø"/>
            </a:pPr>
            <a:r>
              <a:rPr lang="en-GB" sz="2400" b="1" dirty="0"/>
              <a:t>Answer: </a:t>
            </a:r>
          </a:p>
          <a:p>
            <a:r>
              <a:rPr lang="en-GB" dirty="0"/>
              <a:t>NO we can’t </a:t>
            </a:r>
            <a:endParaRPr lang="en-GB" sz="2400" dirty="0"/>
          </a:p>
          <a:p>
            <a:pPr marL="342900" indent="-342900">
              <a:buFont typeface="Arial" panose="020B0604020202020204" pitchFamily="34" charset="0"/>
              <a:buChar char="•"/>
            </a:pPr>
            <a:r>
              <a:rPr lang="en-GB" spc="-10" dirty="0">
                <a:latin typeface="Arial MT"/>
                <a:cs typeface="Arial MT"/>
              </a:rPr>
              <a:t>Rapid innovation and </a:t>
            </a:r>
            <a:r>
              <a:rPr lang="en-GB" spc="-15" dirty="0">
                <a:latin typeface="Arial MT"/>
                <a:cs typeface="Arial MT"/>
              </a:rPr>
              <a:t>new </a:t>
            </a:r>
            <a:r>
              <a:rPr lang="en-GB" spc="-10" dirty="0">
                <a:latin typeface="Arial MT"/>
                <a:cs typeface="Arial MT"/>
              </a:rPr>
              <a:t>technology creates </a:t>
            </a:r>
            <a:r>
              <a:rPr lang="en-GB" spc="-15" dirty="0">
                <a:latin typeface="Arial MT"/>
                <a:cs typeface="Arial MT"/>
              </a:rPr>
              <a:t>new </a:t>
            </a:r>
            <a:r>
              <a:rPr lang="en-GB" spc="-10" dirty="0">
                <a:latin typeface="Arial MT"/>
                <a:cs typeface="Arial MT"/>
              </a:rPr>
              <a:t>vulnerabilities</a:t>
            </a:r>
          </a:p>
          <a:p>
            <a:pPr marL="342900" indent="-342900">
              <a:buFont typeface="Arial" panose="020B0604020202020204" pitchFamily="34" charset="0"/>
              <a:buChar char="•"/>
            </a:pPr>
            <a:r>
              <a:rPr lang="en-GB" spc="-10" dirty="0">
                <a:latin typeface="Arial MT"/>
                <a:cs typeface="Arial MT"/>
              </a:rPr>
              <a:t>Information security </a:t>
            </a:r>
            <a:r>
              <a:rPr lang="en-GB" spc="-5" dirty="0">
                <a:latin typeface="Arial MT"/>
                <a:cs typeface="Arial MT"/>
              </a:rPr>
              <a:t>is (still) </a:t>
            </a:r>
            <a:r>
              <a:rPr lang="en-GB" spc="-10" dirty="0">
                <a:latin typeface="Arial MT"/>
                <a:cs typeface="Arial MT"/>
              </a:rPr>
              <a:t>often ignored when developing </a:t>
            </a:r>
            <a:r>
              <a:rPr lang="en-GB" spc="-5" dirty="0">
                <a:latin typeface="Arial MT"/>
                <a:cs typeface="Arial MT"/>
              </a:rPr>
              <a:t>IT.</a:t>
            </a:r>
          </a:p>
          <a:p>
            <a:pPr marL="342900" indent="-342900">
              <a:buFont typeface="Arial" panose="020B0604020202020204" pitchFamily="34" charset="0"/>
              <a:buChar char="•"/>
            </a:pPr>
            <a:r>
              <a:rPr lang="en-GB" spc="-10" dirty="0">
                <a:latin typeface="Arial MT"/>
                <a:cs typeface="Arial MT"/>
              </a:rPr>
              <a:t>New threats that exploit vulnerabilities </a:t>
            </a:r>
            <a:r>
              <a:rPr lang="en-GB" spc="-5" dirty="0">
                <a:latin typeface="Arial MT"/>
                <a:cs typeface="Arial MT"/>
              </a:rPr>
              <a:t>are </a:t>
            </a:r>
            <a:r>
              <a:rPr lang="en-GB" spc="-10" dirty="0">
                <a:latin typeface="Arial MT"/>
                <a:cs typeface="Arial MT"/>
              </a:rPr>
              <a:t>invented every day.</a:t>
            </a:r>
          </a:p>
          <a:p>
            <a:pPr marL="342900" indent="-342900">
              <a:buFont typeface="Arial" panose="020B0604020202020204" pitchFamily="34" charset="0"/>
              <a:buChar char="•"/>
            </a:pPr>
            <a:r>
              <a:rPr lang="en-GB" spc="-10" dirty="0">
                <a:latin typeface="Arial MT"/>
                <a:cs typeface="Arial MT"/>
              </a:rPr>
              <a:t>More</a:t>
            </a:r>
            <a:r>
              <a:rPr lang="en-GB" spc="-20" dirty="0">
                <a:latin typeface="Arial MT"/>
                <a:cs typeface="Arial MT"/>
              </a:rPr>
              <a:t> </a:t>
            </a:r>
            <a:r>
              <a:rPr lang="en-GB" spc="-10" dirty="0">
                <a:latin typeface="Arial MT"/>
                <a:cs typeface="Arial MT"/>
              </a:rPr>
              <a:t>effective</a:t>
            </a:r>
            <a:r>
              <a:rPr lang="en-GB" spc="-25" dirty="0">
                <a:latin typeface="Arial MT"/>
                <a:cs typeface="Arial MT"/>
              </a:rPr>
              <a:t> </a:t>
            </a:r>
            <a:r>
              <a:rPr lang="en-GB" spc="-10" dirty="0">
                <a:latin typeface="Arial MT"/>
                <a:cs typeface="Arial MT"/>
              </a:rPr>
              <a:t>attack</a:t>
            </a:r>
            <a:r>
              <a:rPr lang="en-GB" spc="-25" dirty="0">
                <a:latin typeface="Arial MT"/>
                <a:cs typeface="Arial MT"/>
              </a:rPr>
              <a:t> </a:t>
            </a:r>
            <a:r>
              <a:rPr lang="en-GB" spc="-10" dirty="0">
                <a:latin typeface="Arial MT"/>
                <a:cs typeface="Arial MT"/>
              </a:rPr>
              <a:t>technique</a:t>
            </a:r>
            <a:r>
              <a:rPr lang="en-GB" spc="-15" dirty="0">
                <a:latin typeface="Arial MT"/>
                <a:cs typeface="Arial MT"/>
              </a:rPr>
              <a:t> </a:t>
            </a:r>
            <a:r>
              <a:rPr lang="en-GB" spc="-10" dirty="0">
                <a:latin typeface="Arial MT"/>
                <a:cs typeface="Arial MT"/>
              </a:rPr>
              <a:t>and tools</a:t>
            </a:r>
            <a:r>
              <a:rPr lang="en-GB" spc="-20" dirty="0">
                <a:latin typeface="Arial MT"/>
                <a:cs typeface="Arial MT"/>
              </a:rPr>
              <a:t> </a:t>
            </a:r>
            <a:r>
              <a:rPr lang="en-GB" spc="-10" dirty="0">
                <a:latin typeface="Arial MT"/>
                <a:cs typeface="Arial MT"/>
              </a:rPr>
              <a:t>are</a:t>
            </a:r>
            <a:r>
              <a:rPr lang="en-GB" spc="-15" dirty="0">
                <a:latin typeface="Arial MT"/>
                <a:cs typeface="Arial MT"/>
              </a:rPr>
              <a:t> </a:t>
            </a:r>
            <a:r>
              <a:rPr lang="en-GB" spc="-10" dirty="0">
                <a:latin typeface="Arial MT"/>
                <a:cs typeface="Arial MT"/>
              </a:rPr>
              <a:t>being developed.</a:t>
            </a:r>
          </a:p>
          <a:p>
            <a:pPr marL="342900" indent="-342900">
              <a:buFont typeface="Arial" panose="020B0604020202020204" pitchFamily="34" charset="0"/>
              <a:buChar char="•"/>
            </a:pPr>
            <a:r>
              <a:rPr lang="en-GB" spc="-10" dirty="0">
                <a:latin typeface="Arial MT"/>
                <a:cs typeface="Arial MT"/>
              </a:rPr>
              <a:t>Increased</a:t>
            </a:r>
            <a:r>
              <a:rPr lang="en-GB" spc="-40" dirty="0">
                <a:latin typeface="Arial MT"/>
                <a:cs typeface="Arial MT"/>
              </a:rPr>
              <a:t> </a:t>
            </a:r>
            <a:r>
              <a:rPr lang="en-GB" spc="-10" dirty="0">
                <a:latin typeface="Arial MT"/>
                <a:cs typeface="Arial MT"/>
              </a:rPr>
              <a:t>value</a:t>
            </a:r>
            <a:r>
              <a:rPr lang="en-GB" spc="-5" dirty="0">
                <a:latin typeface="Arial MT"/>
                <a:cs typeface="Arial MT"/>
              </a:rPr>
              <a:t> </a:t>
            </a:r>
            <a:r>
              <a:rPr lang="en-GB" spc="-10" dirty="0">
                <a:latin typeface="Arial MT"/>
                <a:cs typeface="Arial MT"/>
              </a:rPr>
              <a:t>of</a:t>
            </a:r>
            <a:r>
              <a:rPr lang="en-GB" spc="-5" dirty="0">
                <a:latin typeface="Arial MT"/>
                <a:cs typeface="Arial MT"/>
              </a:rPr>
              <a:t> </a:t>
            </a:r>
            <a:r>
              <a:rPr lang="en-GB" spc="-10" dirty="0">
                <a:latin typeface="Arial MT"/>
                <a:cs typeface="Arial MT"/>
              </a:rPr>
              <a:t>online</a:t>
            </a:r>
            <a:r>
              <a:rPr lang="en-GB" spc="10" dirty="0">
                <a:latin typeface="Arial MT"/>
                <a:cs typeface="Arial MT"/>
              </a:rPr>
              <a:t> </a:t>
            </a:r>
            <a:r>
              <a:rPr lang="en-GB" spc="-10" dirty="0">
                <a:latin typeface="Arial MT"/>
                <a:cs typeface="Arial MT"/>
              </a:rPr>
              <a:t>digital</a:t>
            </a:r>
            <a:r>
              <a:rPr lang="en-GB" spc="-20" dirty="0">
                <a:latin typeface="Arial MT"/>
                <a:cs typeface="Arial MT"/>
              </a:rPr>
              <a:t> </a:t>
            </a:r>
            <a:r>
              <a:rPr lang="en-GB" spc="-10" dirty="0">
                <a:latin typeface="Arial MT"/>
                <a:cs typeface="Arial MT"/>
              </a:rPr>
              <a:t>assets</a:t>
            </a:r>
            <a:r>
              <a:rPr lang="en-GB" spc="-35" dirty="0">
                <a:latin typeface="Arial MT"/>
                <a:cs typeface="Arial MT"/>
              </a:rPr>
              <a:t> </a:t>
            </a:r>
            <a:r>
              <a:rPr lang="en-GB" spc="-10" dirty="0">
                <a:latin typeface="Arial MT"/>
                <a:cs typeface="Arial MT"/>
              </a:rPr>
              <a:t>makes</a:t>
            </a:r>
            <a:r>
              <a:rPr lang="en-GB" dirty="0">
                <a:latin typeface="Arial MT"/>
                <a:cs typeface="Arial MT"/>
              </a:rPr>
              <a:t> </a:t>
            </a:r>
            <a:r>
              <a:rPr lang="en-GB" spc="-10" dirty="0">
                <a:latin typeface="Arial MT"/>
                <a:cs typeface="Arial MT"/>
              </a:rPr>
              <a:t>attacks</a:t>
            </a:r>
            <a:r>
              <a:rPr lang="en-GB" spc="-25" dirty="0">
                <a:latin typeface="Arial MT"/>
                <a:cs typeface="Arial MT"/>
              </a:rPr>
              <a:t> </a:t>
            </a:r>
            <a:r>
              <a:rPr lang="en-GB" spc="-10" dirty="0">
                <a:latin typeface="Arial MT"/>
                <a:cs typeface="Arial MT"/>
              </a:rPr>
              <a:t>more</a:t>
            </a:r>
            <a:r>
              <a:rPr lang="en-GB" spc="-15" dirty="0">
                <a:latin typeface="Arial MT"/>
                <a:cs typeface="Arial MT"/>
              </a:rPr>
              <a:t> </a:t>
            </a:r>
            <a:r>
              <a:rPr lang="en-GB" spc="-10" dirty="0">
                <a:latin typeface="Arial MT"/>
                <a:cs typeface="Arial MT"/>
              </a:rPr>
              <a:t>attractive.</a:t>
            </a:r>
          </a:p>
          <a:p>
            <a:pPr marL="342900" indent="-342900">
              <a:buFont typeface="Arial" panose="020B0604020202020204" pitchFamily="34" charset="0"/>
              <a:buChar char="•"/>
            </a:pPr>
            <a:endParaRPr lang="en-GB" dirty="0">
              <a:latin typeface="Arial MT"/>
              <a:cs typeface="Arial MT"/>
            </a:endParaRPr>
          </a:p>
          <a:p>
            <a:pPr marL="342900" indent="-342900">
              <a:buFont typeface="Arial" panose="020B0604020202020204" pitchFamily="34" charset="0"/>
              <a:buChar char="•"/>
            </a:pPr>
            <a:endParaRPr lang="en-GB" dirty="0">
              <a:latin typeface="Söhne"/>
            </a:endParaRPr>
          </a:p>
          <a:p>
            <a:pPr marL="220979">
              <a:lnSpc>
                <a:spcPct val="100000"/>
              </a:lnSpc>
              <a:spcBef>
                <a:spcPts val="155"/>
              </a:spcBef>
            </a:pPr>
            <a:endParaRPr lang="en-GB" dirty="0">
              <a:latin typeface="Söhne"/>
            </a:endParaRPr>
          </a:p>
          <a:p>
            <a:pPr marL="563879" indent="-342900">
              <a:lnSpc>
                <a:spcPct val="100000"/>
              </a:lnSpc>
              <a:spcBef>
                <a:spcPts val="155"/>
              </a:spcBef>
              <a:buFont typeface="Wingdings" pitchFamily="2" charset="2"/>
              <a:buChar char="Ø"/>
            </a:pPr>
            <a:endParaRPr lang="en-GB" dirty="0">
              <a:latin typeface="Söhne"/>
            </a:endParaRPr>
          </a:p>
          <a:p>
            <a:pPr marL="563879" indent="-342900">
              <a:lnSpc>
                <a:spcPct val="100000"/>
              </a:lnSpc>
              <a:spcBef>
                <a:spcPts val="155"/>
              </a:spcBef>
              <a:buFont typeface="Wingdings" pitchFamily="2" charset="2"/>
              <a:buChar char="Ø"/>
            </a:pPr>
            <a:endParaRPr lang="en-GB" dirty="0">
              <a:latin typeface="Söhne"/>
            </a:endParaRPr>
          </a:p>
          <a:p>
            <a:pPr marL="563879" indent="-342900">
              <a:lnSpc>
                <a:spcPct val="100000"/>
              </a:lnSpc>
              <a:spcBef>
                <a:spcPts val="155"/>
              </a:spcBef>
              <a:buFont typeface="Wingdings" pitchFamily="2" charset="2"/>
              <a:buChar char="Ø"/>
            </a:pPr>
            <a:endParaRPr lang="en-GB" dirty="0">
              <a:latin typeface="Söhne"/>
            </a:endParaRPr>
          </a:p>
        </p:txBody>
      </p:sp>
      <p:grpSp>
        <p:nvGrpSpPr>
          <p:cNvPr id="4" name="object 105">
            <a:extLst>
              <a:ext uri="{FF2B5EF4-FFF2-40B4-BE49-F238E27FC236}">
                <a16:creationId xmlns:a16="http://schemas.microsoft.com/office/drawing/2014/main" id="{E9F51B52-F5DD-CE1B-9572-7BB61AF1F0FE}"/>
              </a:ext>
            </a:extLst>
          </p:cNvPr>
          <p:cNvGrpSpPr/>
          <p:nvPr/>
        </p:nvGrpSpPr>
        <p:grpSpPr>
          <a:xfrm>
            <a:off x="735480" y="5105400"/>
            <a:ext cx="8162747" cy="1191894"/>
            <a:chOff x="5864352" y="5907023"/>
            <a:chExt cx="4135120" cy="1039494"/>
          </a:xfrm>
        </p:grpSpPr>
        <p:sp>
          <p:nvSpPr>
            <p:cNvPr id="6" name="object 106">
              <a:extLst>
                <a:ext uri="{FF2B5EF4-FFF2-40B4-BE49-F238E27FC236}">
                  <a16:creationId xmlns:a16="http://schemas.microsoft.com/office/drawing/2014/main" id="{05F15BA5-C41E-DAD8-65BD-A5330A162AEE}"/>
                </a:ext>
              </a:extLst>
            </p:cNvPr>
            <p:cNvSpPr/>
            <p:nvPr/>
          </p:nvSpPr>
          <p:spPr>
            <a:xfrm>
              <a:off x="9485376" y="5907023"/>
              <a:ext cx="15240" cy="116205"/>
            </a:xfrm>
            <a:custGeom>
              <a:avLst/>
              <a:gdLst/>
              <a:ahLst/>
              <a:cxnLst/>
              <a:rect l="l" t="t" r="r" b="b"/>
              <a:pathLst>
                <a:path w="15240" h="116204">
                  <a:moveTo>
                    <a:pt x="15239" y="115824"/>
                  </a:moveTo>
                  <a:lnTo>
                    <a:pt x="0" y="115824"/>
                  </a:lnTo>
                  <a:lnTo>
                    <a:pt x="0" y="0"/>
                  </a:lnTo>
                  <a:lnTo>
                    <a:pt x="15239" y="0"/>
                  </a:lnTo>
                  <a:lnTo>
                    <a:pt x="15239" y="115824"/>
                  </a:lnTo>
                  <a:close/>
                </a:path>
              </a:pathLst>
            </a:custGeom>
            <a:solidFill>
              <a:srgbClr val="000000"/>
            </a:solidFill>
          </p:spPr>
          <p:txBody>
            <a:bodyPr wrap="square" lIns="0" tIns="0" rIns="0" bIns="0" rtlCol="0"/>
            <a:lstStyle/>
            <a:p>
              <a:endParaRPr/>
            </a:p>
          </p:txBody>
        </p:sp>
        <p:pic>
          <p:nvPicPr>
            <p:cNvPr id="7" name="object 107">
              <a:extLst>
                <a:ext uri="{FF2B5EF4-FFF2-40B4-BE49-F238E27FC236}">
                  <a16:creationId xmlns:a16="http://schemas.microsoft.com/office/drawing/2014/main" id="{F73674AD-AA3A-5FF2-D170-5733F88F789C}"/>
                </a:ext>
              </a:extLst>
            </p:cNvPr>
            <p:cNvPicPr/>
            <p:nvPr/>
          </p:nvPicPr>
          <p:blipFill>
            <a:blip r:embed="rId2" cstate="print"/>
            <a:stretch>
              <a:fillRect/>
            </a:stretch>
          </p:blipFill>
          <p:spPr>
            <a:xfrm>
              <a:off x="9560051" y="5907023"/>
              <a:ext cx="283463" cy="149352"/>
            </a:xfrm>
            <a:prstGeom prst="rect">
              <a:avLst/>
            </a:prstGeom>
          </p:spPr>
        </p:pic>
        <p:sp>
          <p:nvSpPr>
            <p:cNvPr id="8" name="object 108">
              <a:extLst>
                <a:ext uri="{FF2B5EF4-FFF2-40B4-BE49-F238E27FC236}">
                  <a16:creationId xmlns:a16="http://schemas.microsoft.com/office/drawing/2014/main" id="{03737778-5A51-4265-55DC-937BBE397995}"/>
                </a:ext>
              </a:extLst>
            </p:cNvPr>
            <p:cNvSpPr/>
            <p:nvPr/>
          </p:nvSpPr>
          <p:spPr>
            <a:xfrm>
              <a:off x="9866376" y="6009132"/>
              <a:ext cx="13970" cy="38100"/>
            </a:xfrm>
            <a:custGeom>
              <a:avLst/>
              <a:gdLst/>
              <a:ahLst/>
              <a:cxnLst/>
              <a:rect l="l" t="t" r="r" b="b"/>
              <a:pathLst>
                <a:path w="13970" h="38100">
                  <a:moveTo>
                    <a:pt x="3048" y="38099"/>
                  </a:moveTo>
                  <a:lnTo>
                    <a:pt x="0" y="32003"/>
                  </a:lnTo>
                  <a:lnTo>
                    <a:pt x="3048" y="30479"/>
                  </a:lnTo>
                  <a:lnTo>
                    <a:pt x="4572" y="28955"/>
                  </a:lnTo>
                  <a:lnTo>
                    <a:pt x="6096" y="25907"/>
                  </a:lnTo>
                  <a:lnTo>
                    <a:pt x="6096" y="22859"/>
                  </a:lnTo>
                  <a:lnTo>
                    <a:pt x="7620" y="18287"/>
                  </a:lnTo>
                  <a:lnTo>
                    <a:pt x="7620" y="13715"/>
                  </a:lnTo>
                  <a:lnTo>
                    <a:pt x="0" y="13715"/>
                  </a:lnTo>
                  <a:lnTo>
                    <a:pt x="0" y="0"/>
                  </a:lnTo>
                  <a:lnTo>
                    <a:pt x="13716" y="0"/>
                  </a:lnTo>
                  <a:lnTo>
                    <a:pt x="13716" y="24383"/>
                  </a:lnTo>
                  <a:lnTo>
                    <a:pt x="12192" y="28955"/>
                  </a:lnTo>
                  <a:lnTo>
                    <a:pt x="9144" y="32003"/>
                  </a:lnTo>
                  <a:lnTo>
                    <a:pt x="7620" y="35051"/>
                  </a:lnTo>
                  <a:lnTo>
                    <a:pt x="3048" y="38099"/>
                  </a:lnTo>
                  <a:close/>
                </a:path>
              </a:pathLst>
            </a:custGeom>
            <a:solidFill>
              <a:srgbClr val="000000"/>
            </a:solidFill>
          </p:spPr>
          <p:txBody>
            <a:bodyPr wrap="square" lIns="0" tIns="0" rIns="0" bIns="0" rtlCol="0"/>
            <a:lstStyle/>
            <a:p>
              <a:endParaRPr/>
            </a:p>
          </p:txBody>
        </p:sp>
        <p:pic>
          <p:nvPicPr>
            <p:cNvPr id="9" name="object 109">
              <a:extLst>
                <a:ext uri="{FF2B5EF4-FFF2-40B4-BE49-F238E27FC236}">
                  <a16:creationId xmlns:a16="http://schemas.microsoft.com/office/drawing/2014/main" id="{3B9F7CB4-5B7A-4858-F2D0-B4A628BFD743}"/>
                </a:ext>
              </a:extLst>
            </p:cNvPr>
            <p:cNvPicPr/>
            <p:nvPr/>
          </p:nvPicPr>
          <p:blipFill>
            <a:blip r:embed="rId3" cstate="print"/>
            <a:stretch>
              <a:fillRect/>
            </a:stretch>
          </p:blipFill>
          <p:spPr>
            <a:xfrm>
              <a:off x="5864352" y="5907023"/>
              <a:ext cx="4134611" cy="1039368"/>
            </a:xfrm>
            <a:prstGeom prst="rect">
              <a:avLst/>
            </a:prstGeom>
          </p:spPr>
        </p:pic>
      </p:grpSp>
    </p:spTree>
    <p:extLst>
      <p:ext uri="{BB962C8B-B14F-4D97-AF65-F5344CB8AC3E}">
        <p14:creationId xmlns:p14="http://schemas.microsoft.com/office/powerpoint/2010/main" val="315006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Discussion</a:t>
            </a:r>
          </a:p>
        </p:txBody>
      </p:sp>
      <p:sp>
        <p:nvSpPr>
          <p:cNvPr id="3" name="Text Placeholder 2"/>
          <p:cNvSpPr>
            <a:spLocks noGrp="1"/>
          </p:cNvSpPr>
          <p:nvPr>
            <p:ph type="body" idx="1"/>
          </p:nvPr>
        </p:nvSpPr>
        <p:spPr>
          <a:xfrm>
            <a:off x="402437" y="2133600"/>
            <a:ext cx="8439150" cy="3693319"/>
          </a:xfrm>
        </p:spPr>
        <p:txBody>
          <a:bodyPr/>
          <a:lstStyle/>
          <a:p>
            <a:r>
              <a:rPr lang="en-GB" dirty="0">
                <a:latin typeface="Söhne"/>
              </a:rPr>
              <a:t>What are the main threats to information security, and how do they impact individuals, organizations, and society?</a:t>
            </a:r>
          </a:p>
          <a:p>
            <a:endParaRPr lang="en-GB" dirty="0">
              <a:latin typeface="Söhne"/>
            </a:endParaRPr>
          </a:p>
          <a:p>
            <a:pPr marL="342900" indent="-342900">
              <a:buFont typeface="Arial" panose="020B0604020202020204" pitchFamily="34" charset="0"/>
              <a:buChar char="•"/>
            </a:pPr>
            <a:r>
              <a:rPr lang="en-GB" dirty="0">
                <a:latin typeface="Söhne"/>
              </a:rPr>
              <a:t>Take 10 minutes  </a:t>
            </a:r>
          </a:p>
          <a:p>
            <a:pPr marL="342900" indent="-342900">
              <a:buFont typeface="Arial" panose="020B0604020202020204" pitchFamily="34" charset="0"/>
              <a:buChar char="•"/>
            </a:pPr>
            <a:endParaRPr lang="en-GB" dirty="0">
              <a:latin typeface="Söhne"/>
            </a:endParaRPr>
          </a:p>
          <a:p>
            <a:pPr marL="342900" indent="-342900">
              <a:buFont typeface="Arial" panose="020B0604020202020204" pitchFamily="34" charset="0"/>
              <a:buChar char="•"/>
            </a:pPr>
            <a:r>
              <a:rPr lang="en-GB" dirty="0">
                <a:latin typeface="Söhne"/>
              </a:rPr>
              <a:t>Discuss with team </a:t>
            </a:r>
          </a:p>
          <a:p>
            <a:endParaRPr lang="en-GB" dirty="0"/>
          </a:p>
          <a:p>
            <a:endParaRPr lang="en-GB" dirty="0"/>
          </a:p>
          <a:p>
            <a:endParaRPr lang="en-GB" dirty="0"/>
          </a:p>
          <a:p>
            <a:endParaRPr lang="en-GB" b="1" i="1" dirty="0"/>
          </a:p>
        </p:txBody>
      </p:sp>
    </p:spTree>
    <p:extLst>
      <p:ext uri="{BB962C8B-B14F-4D97-AF65-F5344CB8AC3E}">
        <p14:creationId xmlns:p14="http://schemas.microsoft.com/office/powerpoint/2010/main" val="420724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lang="en-GB" dirty="0"/>
              <a:t>Homework</a:t>
            </a:r>
          </a:p>
        </p:txBody>
      </p:sp>
      <p:sp>
        <p:nvSpPr>
          <p:cNvPr id="3" name="Text Placeholder 2"/>
          <p:cNvSpPr>
            <a:spLocks noGrp="1"/>
          </p:cNvSpPr>
          <p:nvPr>
            <p:ph sz="half" idx="2"/>
          </p:nvPr>
        </p:nvSpPr>
        <p:spPr>
          <a:xfrm>
            <a:off x="457200" y="1577340"/>
            <a:ext cx="3977640" cy="4526280"/>
          </a:xfrm>
        </p:spPr>
        <p:txBody>
          <a:bodyPr wrap="square">
            <a:normAutofit/>
          </a:bodyPr>
          <a:lstStyle/>
          <a:p>
            <a:pPr>
              <a:spcAft>
                <a:spcPts val="600"/>
              </a:spcAft>
            </a:pPr>
            <a:r>
              <a:rPr lang="en-GB" dirty="0"/>
              <a:t>Answer all questions related to the post activity and upload them to Chanel was created into a team  </a:t>
            </a:r>
          </a:p>
          <a:p>
            <a:pPr>
              <a:spcAft>
                <a:spcPts val="600"/>
              </a:spcAft>
            </a:pPr>
            <a:endParaRPr lang="en-GB" dirty="0"/>
          </a:p>
          <a:p>
            <a:pPr>
              <a:spcAft>
                <a:spcPts val="600"/>
              </a:spcAft>
            </a:pPr>
            <a:endParaRPr lang="en-GB" dirty="0"/>
          </a:p>
          <a:p>
            <a:pPr>
              <a:spcAft>
                <a:spcPts val="600"/>
              </a:spcAft>
            </a:pPr>
            <a:endParaRPr lang="en-GB" dirty="0"/>
          </a:p>
          <a:p>
            <a:pPr>
              <a:spcAft>
                <a:spcPts val="600"/>
              </a:spcAft>
            </a:pPr>
            <a:endParaRPr lang="en-GB" dirty="0"/>
          </a:p>
          <a:p>
            <a:pPr>
              <a:spcAft>
                <a:spcPts val="600"/>
              </a:spcAft>
            </a:pPr>
            <a:endParaRPr lang="en-GB" b="1" i="1" dirty="0"/>
          </a:p>
        </p:txBody>
      </p:sp>
      <p:pic>
        <p:nvPicPr>
          <p:cNvPr id="5" name="Picture 4" descr="Students taking notes in a classroom">
            <a:extLst>
              <a:ext uri="{FF2B5EF4-FFF2-40B4-BE49-F238E27FC236}">
                <a16:creationId xmlns:a16="http://schemas.microsoft.com/office/drawing/2014/main" id="{7EF0A32D-6684-32C0-796D-7059D2B657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565" r="10775" b="-2"/>
          <a:stretch/>
        </p:blipFill>
        <p:spPr>
          <a:xfrm>
            <a:off x="4709160" y="1577340"/>
            <a:ext cx="3977640" cy="4526280"/>
          </a:xfrm>
          <a:prstGeom prst="rect">
            <a:avLst/>
          </a:prstGeom>
          <a:noFill/>
        </p:spPr>
      </p:pic>
    </p:spTree>
    <p:extLst>
      <p:ext uri="{BB962C8B-B14F-4D97-AF65-F5344CB8AC3E}">
        <p14:creationId xmlns:p14="http://schemas.microsoft.com/office/powerpoint/2010/main" val="283786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What’s next on the agenda?</a:t>
            </a:r>
          </a:p>
        </p:txBody>
      </p:sp>
      <p:sp>
        <p:nvSpPr>
          <p:cNvPr id="3" name="Text Placeholder 2"/>
          <p:cNvSpPr>
            <a:spLocks noGrp="1"/>
          </p:cNvSpPr>
          <p:nvPr>
            <p:ph type="body" idx="1"/>
          </p:nvPr>
        </p:nvSpPr>
        <p:spPr>
          <a:xfrm>
            <a:off x="402437" y="1800859"/>
            <a:ext cx="8439150" cy="4062651"/>
          </a:xfrm>
        </p:spPr>
        <p:txBody>
          <a:bodyPr/>
          <a:lstStyle/>
          <a:p>
            <a:pPr marL="342900" indent="-342900">
              <a:buFont typeface="Arial" panose="020B0604020202020204" pitchFamily="34" charset="0"/>
              <a:buChar char="•"/>
            </a:pPr>
            <a:r>
              <a:rPr lang="en-GB" dirty="0"/>
              <a:t>Break: 20 minutes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Lab Explanation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Lab Work</a:t>
            </a:r>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145178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y Questions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7561"/>
          <a:stretch/>
        </p:blipFill>
        <p:spPr bwMode="auto">
          <a:xfrm>
            <a:off x="2171786" y="533400"/>
            <a:ext cx="4800427" cy="511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832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561997"/>
            <a:ext cx="8210052" cy="677108"/>
          </a:xfrm>
        </p:spPr>
        <p:txBody>
          <a:bodyPr/>
          <a:lstStyle/>
          <a:p>
            <a:r>
              <a:rPr lang="en-GB" dirty="0"/>
              <a:t>Weekly Schedule</a:t>
            </a:r>
          </a:p>
        </p:txBody>
      </p:sp>
      <p:sp>
        <p:nvSpPr>
          <p:cNvPr id="3" name="Text Placeholder 2"/>
          <p:cNvSpPr>
            <a:spLocks noGrp="1"/>
          </p:cNvSpPr>
          <p:nvPr>
            <p:ph type="body" idx="1"/>
          </p:nvPr>
        </p:nvSpPr>
        <p:spPr>
          <a:xfrm>
            <a:off x="451770" y="1734863"/>
            <a:ext cx="8355574" cy="2954655"/>
          </a:xfrm>
        </p:spPr>
        <p:txBody>
          <a:bodyPr/>
          <a:lstStyle/>
          <a:p>
            <a:r>
              <a:rPr lang="en-GB" i="1" dirty="0"/>
              <a:t>Every week you will have…</a:t>
            </a:r>
          </a:p>
          <a:p>
            <a:endParaRPr lang="en-GB" dirty="0"/>
          </a:p>
          <a:p>
            <a:pPr marL="390952" indent="-390952">
              <a:buFont typeface="Arial" panose="020B0604020202020204" pitchFamily="34" charset="0"/>
              <a:buChar char="•"/>
            </a:pPr>
            <a:r>
              <a:rPr lang="en-GB" dirty="0"/>
              <a:t>Pre-Activity</a:t>
            </a:r>
          </a:p>
          <a:p>
            <a:pPr marL="390952" indent="-390952">
              <a:buFont typeface="Arial" panose="020B0604020202020204" pitchFamily="34" charset="0"/>
              <a:buChar char="•"/>
            </a:pPr>
            <a:r>
              <a:rPr lang="en-GB" dirty="0"/>
              <a:t>3 x Applied Content</a:t>
            </a:r>
          </a:p>
          <a:p>
            <a:pPr marL="390952" indent="-390952">
              <a:buFont typeface="Arial" panose="020B0604020202020204" pitchFamily="34" charset="0"/>
              <a:buChar char="•"/>
            </a:pPr>
            <a:r>
              <a:rPr lang="en-GB" dirty="0"/>
              <a:t>Tutorial</a:t>
            </a:r>
          </a:p>
          <a:p>
            <a:pPr marL="390952" indent="-390952">
              <a:buFont typeface="Arial" panose="020B0604020202020204" pitchFamily="34" charset="0"/>
              <a:buChar char="•"/>
            </a:pPr>
            <a:r>
              <a:rPr lang="en-GB"/>
              <a:t>Lab/</a:t>
            </a:r>
            <a:r>
              <a:rPr lang="en-GB" dirty="0"/>
              <a:t>Academic Skills Sessions</a:t>
            </a:r>
          </a:p>
          <a:p>
            <a:pPr marL="390952" indent="-390952">
              <a:buFont typeface="Arial" panose="020B0604020202020204" pitchFamily="34" charset="0"/>
              <a:buChar char="•"/>
            </a:pPr>
            <a:r>
              <a:rPr lang="en-GB" dirty="0"/>
              <a:t>Post-Activity</a:t>
            </a:r>
          </a:p>
          <a:p>
            <a:pPr marL="390952" indent="-390952">
              <a:buFont typeface="Arial" panose="020B0604020202020204" pitchFamily="34" charset="0"/>
              <a:buChar char="•"/>
            </a:pPr>
            <a:endParaRPr lang="en-GB" b="1" dirty="0"/>
          </a:p>
        </p:txBody>
      </p:sp>
    </p:spTree>
    <p:extLst>
      <p:ext uri="{BB962C8B-B14F-4D97-AF65-F5344CB8AC3E}">
        <p14:creationId xmlns:p14="http://schemas.microsoft.com/office/powerpoint/2010/main" val="1134510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253" y="2431343"/>
            <a:ext cx="7886700" cy="2393850"/>
          </a:xfrm>
        </p:spPr>
        <p:txBody>
          <a:bodyPr>
            <a:normAutofit/>
          </a:bodyPr>
          <a:lstStyle/>
          <a:p>
            <a:pPr algn="l"/>
            <a:r>
              <a:rPr lang="en-GB" sz="2025" dirty="0">
                <a:solidFill>
                  <a:srgbClr val="FFC000"/>
                </a:solidFill>
                <a:highlight>
                  <a:srgbClr val="FFFF00"/>
                </a:highlight>
                <a:latin typeface="+mn-lt"/>
              </a:rPr>
              <a:t>Assignment 1 </a:t>
            </a:r>
            <a:r>
              <a:rPr lang="en-GB" sz="2025" dirty="0">
                <a:highlight>
                  <a:srgbClr val="FFFF00"/>
                </a:highlight>
                <a:latin typeface="+mn-lt"/>
              </a:rPr>
              <a:t>– </a:t>
            </a:r>
            <a:r>
              <a:rPr lang="en-GB" sz="1800" dirty="0">
                <a:effectLst/>
                <a:highlight>
                  <a:srgbClr val="FFFF00"/>
                </a:highlight>
                <a:latin typeface="Helvetica" panose="020B0604020202020204" pitchFamily="34" charset="0"/>
                <a:ea typeface="Helvetica" panose="020B0604020202020204" pitchFamily="34" charset="0"/>
              </a:rPr>
              <a:t>Portfolio </a:t>
            </a:r>
            <a:br>
              <a:rPr lang="en-GB" sz="2025" dirty="0">
                <a:latin typeface="+mn-lt"/>
              </a:rPr>
            </a:br>
            <a:br>
              <a:rPr lang="en-GB" sz="2025" dirty="0">
                <a:latin typeface="+mn-lt"/>
              </a:rPr>
            </a:br>
            <a:r>
              <a:rPr lang="en-GB" sz="2025" dirty="0">
                <a:latin typeface="+mn-lt"/>
              </a:rPr>
              <a:t> </a:t>
            </a:r>
            <a:br>
              <a:rPr lang="en-GB" sz="2025" dirty="0">
                <a:latin typeface="+mn-lt"/>
              </a:rPr>
            </a:br>
            <a:br>
              <a:rPr lang="en-GB" sz="2025" dirty="0">
                <a:latin typeface="+mn-lt"/>
              </a:rPr>
            </a:br>
            <a:br>
              <a:rPr lang="en-GB" sz="2025" dirty="0">
                <a:latin typeface="+mn-lt"/>
              </a:rPr>
            </a:br>
            <a:r>
              <a:rPr lang="en-GB" sz="2025" dirty="0">
                <a:solidFill>
                  <a:srgbClr val="FFC000"/>
                </a:solidFill>
                <a:latin typeface="+mn-lt"/>
              </a:rPr>
              <a:t>Assignment 2 </a:t>
            </a:r>
            <a:r>
              <a:rPr lang="en-GB" sz="2025" dirty="0">
                <a:latin typeface="+mn-lt"/>
              </a:rPr>
              <a:t>– Individual Presentation &amp; 1000</a:t>
            </a:r>
            <a:r>
              <a:rPr lang="en-GB" sz="825" b="0" dirty="0">
                <a:solidFill>
                  <a:srgbClr val="000000"/>
                </a:solidFill>
                <a:latin typeface="Times New Roman" panose="02020603050405020304" pitchFamily="18" charset="0"/>
              </a:rPr>
              <a:t> </a:t>
            </a:r>
            <a:r>
              <a:rPr lang="en-GB" sz="2025" dirty="0">
                <a:latin typeface="+mn-lt"/>
              </a:rPr>
              <a:t>report</a:t>
            </a:r>
            <a:br>
              <a:rPr lang="en-GB" sz="2700" dirty="0"/>
            </a:br>
            <a:endParaRPr lang="en-GB" sz="2700" dirty="0"/>
          </a:p>
        </p:txBody>
      </p:sp>
      <p:sp>
        <p:nvSpPr>
          <p:cNvPr id="3" name="TextBox 2"/>
          <p:cNvSpPr txBox="1"/>
          <p:nvPr/>
        </p:nvSpPr>
        <p:spPr>
          <a:xfrm>
            <a:off x="5574365" y="2523404"/>
            <a:ext cx="2364827" cy="461665"/>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GB" sz="2400" dirty="0"/>
              <a:t>28/03/2025 6pm</a:t>
            </a:r>
          </a:p>
        </p:txBody>
      </p:sp>
      <p:sp>
        <p:nvSpPr>
          <p:cNvPr id="5" name="TextBox 4"/>
          <p:cNvSpPr txBox="1"/>
          <p:nvPr/>
        </p:nvSpPr>
        <p:spPr>
          <a:xfrm>
            <a:off x="6398173" y="3810115"/>
            <a:ext cx="2364827" cy="461665"/>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GB" sz="2400" dirty="0"/>
              <a:t>17/04/2025 6pm </a:t>
            </a:r>
          </a:p>
        </p:txBody>
      </p:sp>
      <p:sp>
        <p:nvSpPr>
          <p:cNvPr id="6" name="Title 3">
            <a:extLst>
              <a:ext uri="{FF2B5EF4-FFF2-40B4-BE49-F238E27FC236}">
                <a16:creationId xmlns:a16="http://schemas.microsoft.com/office/drawing/2014/main" id="{2D6F2D56-A5D8-4C2C-9423-19A6F688E428}"/>
              </a:ext>
            </a:extLst>
          </p:cNvPr>
          <p:cNvSpPr txBox="1">
            <a:spLocks/>
          </p:cNvSpPr>
          <p:nvPr/>
        </p:nvSpPr>
        <p:spPr>
          <a:xfrm>
            <a:off x="628253" y="1232297"/>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300" b="1" dirty="0">
                <a:solidFill>
                  <a:srgbClr val="FFC000"/>
                </a:solidFill>
                <a:latin typeface="+mn-lt"/>
                <a:cs typeface="Arial" panose="020B0604020202020204" pitchFamily="34" charset="0"/>
              </a:rPr>
              <a:t>Assignments</a:t>
            </a:r>
            <a:endParaRPr lang="en-GB" sz="3300" dirty="0">
              <a:solidFill>
                <a:srgbClr val="FFC000"/>
              </a:solidFill>
              <a:latin typeface="+mn-lt"/>
              <a:cs typeface="Arial" panose="020B0604020202020204" pitchFamily="34" charset="0"/>
            </a:endParaRPr>
          </a:p>
        </p:txBody>
      </p:sp>
      <p:sp>
        <p:nvSpPr>
          <p:cNvPr id="4" name="Oval 3">
            <a:extLst>
              <a:ext uri="{FF2B5EF4-FFF2-40B4-BE49-F238E27FC236}">
                <a16:creationId xmlns:a16="http://schemas.microsoft.com/office/drawing/2014/main" id="{4146C085-0AC0-E57B-4516-8FBEF8EAB6C2}"/>
              </a:ext>
            </a:extLst>
          </p:cNvPr>
          <p:cNvSpPr/>
          <p:nvPr/>
        </p:nvSpPr>
        <p:spPr>
          <a:xfrm>
            <a:off x="374716" y="2023818"/>
            <a:ext cx="8074058" cy="145644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8708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3DE7-78EF-D389-DD00-55ABCB11A165}"/>
              </a:ext>
            </a:extLst>
          </p:cNvPr>
          <p:cNvSpPr>
            <a:spLocks noGrp="1"/>
          </p:cNvSpPr>
          <p:nvPr>
            <p:ph type="title"/>
          </p:nvPr>
        </p:nvSpPr>
        <p:spPr/>
        <p:txBody>
          <a:bodyPr/>
          <a:lstStyle/>
          <a:p>
            <a:r>
              <a:rPr lang="en-GB" b="1" dirty="0">
                <a:solidFill>
                  <a:srgbClr val="FFC000"/>
                </a:solidFill>
              </a:rPr>
              <a:t>Learning Outcomes</a:t>
            </a:r>
          </a:p>
        </p:txBody>
      </p:sp>
      <p:sp>
        <p:nvSpPr>
          <p:cNvPr id="3" name="Content Placeholder 2">
            <a:extLst>
              <a:ext uri="{FF2B5EF4-FFF2-40B4-BE49-F238E27FC236}">
                <a16:creationId xmlns:a16="http://schemas.microsoft.com/office/drawing/2014/main" id="{54786B60-B7DE-6524-CAFA-1414440D1357}"/>
              </a:ext>
            </a:extLst>
          </p:cNvPr>
          <p:cNvSpPr>
            <a:spLocks noGrp="1"/>
          </p:cNvSpPr>
          <p:nvPr>
            <p:ph sz="half" idx="1"/>
          </p:nvPr>
        </p:nvSpPr>
        <p:spPr>
          <a:xfrm>
            <a:off x="628650" y="1447800"/>
            <a:ext cx="7886700" cy="4724400"/>
          </a:xfrm>
        </p:spPr>
        <p:txBody>
          <a:bodyPr>
            <a:normAutofit/>
          </a:bodyPr>
          <a:lstStyle/>
          <a:p>
            <a:pPr marL="342900" indent="-342900" algn="l">
              <a:buAutoNum type="arabicPeriod"/>
            </a:pPr>
            <a:r>
              <a:rPr lang="en-GB" sz="1800" dirty="0">
                <a:solidFill>
                  <a:schemeClr val="dk1"/>
                </a:solidFill>
                <a:highlight>
                  <a:srgbClr val="FFFF00"/>
                </a:highlight>
              </a:rPr>
              <a:t> Describe the fundamental concepts associated with the digital security landscape including risks, threats, attacks, adversaries and security requirements, and in relation to the confidentiality-integrity-availability (CIA) triangle.</a:t>
            </a:r>
          </a:p>
          <a:p>
            <a:pPr marL="342900" indent="-342900" algn="l">
              <a:buAutoNum type="arabicPeriod"/>
            </a:pPr>
            <a:endParaRPr lang="en-GB" sz="1800" dirty="0">
              <a:solidFill>
                <a:schemeClr val="dk1"/>
              </a:solidFill>
              <a:highlight>
                <a:srgbClr val="FFFF00"/>
              </a:highlight>
            </a:endParaRPr>
          </a:p>
          <a:p>
            <a:pPr marL="342900" indent="-342900" algn="l">
              <a:buAutoNum type="arabicPeriod"/>
            </a:pPr>
            <a:r>
              <a:rPr lang="en-GB" sz="1800" dirty="0">
                <a:solidFill>
                  <a:schemeClr val="dk1"/>
                </a:solidFill>
                <a:highlight>
                  <a:srgbClr val="FFFF00"/>
                </a:highlight>
              </a:rPr>
              <a:t>Discuss the different technologies that constitute the security mechanisms at various levels in a digitally networked environment.</a:t>
            </a:r>
          </a:p>
          <a:p>
            <a:pPr marL="342900" indent="-342900" algn="l">
              <a:buAutoNum type="arabicPeriod"/>
            </a:pPr>
            <a:endParaRPr lang="en-GB" sz="1800" dirty="0">
              <a:solidFill>
                <a:schemeClr val="dk1"/>
              </a:solidFill>
              <a:highlight>
                <a:srgbClr val="FFFF00"/>
              </a:highlight>
            </a:endParaRPr>
          </a:p>
          <a:p>
            <a:pPr marL="342900" indent="-342900" algn="l">
              <a:buAutoNum type="arabicPeriod"/>
            </a:pPr>
            <a:r>
              <a:rPr lang="en-GB" sz="1800" dirty="0">
                <a:solidFill>
                  <a:schemeClr val="dk1"/>
                </a:solidFill>
                <a:highlight>
                  <a:srgbClr val="FFFF00"/>
                </a:highlight>
              </a:rPr>
              <a:t>Perform penetration tests to expose the vulnerabilities of a system.</a:t>
            </a:r>
          </a:p>
          <a:p>
            <a:pPr algn="l"/>
            <a:endParaRPr lang="en-GB" sz="1800" dirty="0">
              <a:solidFill>
                <a:schemeClr val="dk1"/>
              </a:solidFill>
              <a:highlight>
                <a:srgbClr val="FFFF00"/>
              </a:highlight>
            </a:endParaRPr>
          </a:p>
          <a:p>
            <a:pPr marL="342900" indent="-342900" algn="l">
              <a:buAutoNum type="arabicPeriod" startAt="4"/>
            </a:pPr>
            <a:r>
              <a:rPr lang="en-GB" sz="1800" dirty="0">
                <a:solidFill>
                  <a:schemeClr val="dk1"/>
                </a:solidFill>
              </a:rPr>
              <a:t>Present technical solutions to a non-technical audience in an industry standard format.</a:t>
            </a:r>
          </a:p>
          <a:p>
            <a:pPr marL="342900" indent="-342900" algn="l">
              <a:buAutoNum type="arabicPeriod" startAt="4"/>
            </a:pPr>
            <a:endParaRPr lang="en-GB" sz="1800" dirty="0">
              <a:solidFill>
                <a:schemeClr val="dk1"/>
              </a:solidFill>
            </a:endParaRPr>
          </a:p>
          <a:p>
            <a:pPr marL="342900" indent="-342900" algn="l">
              <a:buAutoNum type="arabicPeriod" startAt="4"/>
            </a:pPr>
            <a:r>
              <a:rPr lang="en-GB" sz="1800" dirty="0">
                <a:effectLst/>
                <a:latin typeface="Calibri" panose="020F0502020204030204" pitchFamily="34" charset="0"/>
                <a:ea typeface="Calibri" panose="020F0502020204030204" pitchFamily="34" charset="0"/>
                <a:cs typeface="Arial" panose="020B0604020202020204" pitchFamily="34" charset="0"/>
              </a:rPr>
              <a:t>Design and develop different strategies for computer and network security management and evaluate their legal, social and ethical implications.</a:t>
            </a:r>
            <a:r>
              <a:rPr lang="en-GB" sz="1400" dirty="0">
                <a:effectLst/>
              </a:rPr>
              <a:t> </a:t>
            </a:r>
            <a:endParaRPr lang="en-GB" sz="1800" dirty="0">
              <a:solidFill>
                <a:schemeClr val="dk1"/>
              </a:solidFill>
            </a:endParaRPr>
          </a:p>
          <a:p>
            <a:pPr marL="342900" indent="-342900" algn="l">
              <a:buAutoNum type="arabicPeriod"/>
            </a:pPr>
            <a:endParaRPr lang="en-GB" sz="1800" dirty="0">
              <a:solidFill>
                <a:schemeClr val="dk1"/>
              </a:solidFill>
              <a:highlight>
                <a:srgbClr val="FFFF00"/>
              </a:highlight>
            </a:endParaRPr>
          </a:p>
          <a:p>
            <a:pPr marL="342900" indent="-342900" algn="l">
              <a:buAutoNum type="arabicPeriod"/>
            </a:pPr>
            <a:endParaRPr lang="en-GB" sz="1800" dirty="0">
              <a:solidFill>
                <a:schemeClr val="dk1"/>
              </a:solidFill>
              <a:highlight>
                <a:srgbClr val="FFFF00"/>
              </a:highlight>
            </a:endParaRPr>
          </a:p>
        </p:txBody>
      </p:sp>
    </p:spTree>
    <p:extLst>
      <p:ext uri="{BB962C8B-B14F-4D97-AF65-F5344CB8AC3E}">
        <p14:creationId xmlns:p14="http://schemas.microsoft.com/office/powerpoint/2010/main" val="639388252"/>
      </p:ext>
    </p:extLst>
  </p:cSld>
  <p:clrMapOvr>
    <a:masterClrMapping/>
  </p:clrMapOvr>
  <mc:AlternateContent xmlns:mc="http://schemas.openxmlformats.org/markup-compatibility/2006" xmlns:p14="http://schemas.microsoft.com/office/powerpoint/2010/main">
    <mc:Choice Requires="p14">
      <p:transition spd="slow" p14:dur="2000" advTm="43895"/>
    </mc:Choice>
    <mc:Fallback xmlns="">
      <p:transition spd="slow" advTm="4389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FF03-EF66-90AD-4BEC-6E47FD9AD1C9}"/>
              </a:ext>
            </a:extLst>
          </p:cNvPr>
          <p:cNvSpPr>
            <a:spLocks noGrp="1"/>
          </p:cNvSpPr>
          <p:nvPr>
            <p:ph type="title"/>
          </p:nvPr>
        </p:nvSpPr>
        <p:spPr/>
        <p:txBody>
          <a:bodyPr/>
          <a:lstStyle/>
          <a:p>
            <a:r>
              <a:rPr lang="en-GB" b="1" dirty="0">
                <a:solidFill>
                  <a:srgbClr val="FFC000"/>
                </a:solidFill>
              </a:rPr>
              <a:t>Assignment 1</a:t>
            </a:r>
          </a:p>
        </p:txBody>
      </p:sp>
      <p:graphicFrame>
        <p:nvGraphicFramePr>
          <p:cNvPr id="7" name="Table 7">
            <a:extLst>
              <a:ext uri="{FF2B5EF4-FFF2-40B4-BE49-F238E27FC236}">
                <a16:creationId xmlns:a16="http://schemas.microsoft.com/office/drawing/2014/main" id="{2D2C0436-C274-4914-CBFE-869121E57BDD}"/>
              </a:ext>
            </a:extLst>
          </p:cNvPr>
          <p:cNvGraphicFramePr>
            <a:graphicFrameLocks noGrp="1"/>
          </p:cNvGraphicFramePr>
          <p:nvPr>
            <p:extLst>
              <p:ext uri="{D42A27DB-BD31-4B8C-83A1-F6EECF244321}">
                <p14:modId xmlns:p14="http://schemas.microsoft.com/office/powerpoint/2010/main" val="3717950510"/>
              </p:ext>
            </p:extLst>
          </p:nvPr>
        </p:nvGraphicFramePr>
        <p:xfrm>
          <a:off x="-42396" y="1371600"/>
          <a:ext cx="9154551" cy="5220596"/>
        </p:xfrm>
        <a:graphic>
          <a:graphicData uri="http://schemas.openxmlformats.org/drawingml/2006/table">
            <a:tbl>
              <a:tblPr firstRow="1" bandRow="1">
                <a:tableStyleId>{073A0DAA-6AF3-43AB-8588-CEC1D06C72B9}</a:tableStyleId>
              </a:tblPr>
              <a:tblGrid>
                <a:gridCol w="9154551">
                  <a:extLst>
                    <a:ext uri="{9D8B030D-6E8A-4147-A177-3AD203B41FA5}">
                      <a16:colId xmlns:a16="http://schemas.microsoft.com/office/drawing/2014/main" val="2920098056"/>
                    </a:ext>
                  </a:extLst>
                </a:gridCol>
              </a:tblGrid>
              <a:tr h="488576">
                <a:tc>
                  <a:txBody>
                    <a:bodyPr/>
                    <a:lstStyle/>
                    <a:p>
                      <a:r>
                        <a:rPr lang="en-GB" sz="1800" dirty="0"/>
                        <a:t>Task 1:</a:t>
                      </a:r>
                    </a:p>
                  </a:txBody>
                  <a:tcPr marL="68580" marR="68580" marT="34290" marB="34290"/>
                </a:tc>
                <a:extLst>
                  <a:ext uri="{0D108BD9-81ED-4DB2-BD59-A6C34878D82A}">
                    <a16:rowId xmlns:a16="http://schemas.microsoft.com/office/drawing/2014/main" val="3379542586"/>
                  </a:ext>
                </a:extLst>
              </a:tr>
              <a:tr h="2833743">
                <a:tc>
                  <a:txBody>
                    <a:bodyPr/>
                    <a:lstStyle/>
                    <a:p>
                      <a:pPr marL="342900" indent="-342900" algn="just">
                        <a:buFont typeface="Arial" panose="020B0604020202020204" pitchFamily="34" charset="0"/>
                        <a:buChar char="•"/>
                      </a:pPr>
                      <a:r>
                        <a:rPr lang="en-GB" sz="2400" kern="1200" dirty="0">
                          <a:solidFill>
                            <a:schemeClr val="dk1"/>
                          </a:solidFill>
                          <a:latin typeface="+mn-lt"/>
                          <a:ea typeface="+mn-ea"/>
                          <a:cs typeface="+mn-cs"/>
                        </a:rPr>
                        <a:t>In this assignment, you are required to write a report.</a:t>
                      </a:r>
                    </a:p>
                    <a:p>
                      <a:pPr marL="342900" indent="-342900" algn="just">
                        <a:buFont typeface="Arial" panose="020B0604020202020204" pitchFamily="34" charset="0"/>
                        <a:buChar char="•"/>
                      </a:pPr>
                      <a:endParaRPr lang="en-GB" sz="2400" kern="1200" dirty="0">
                        <a:solidFill>
                          <a:schemeClr val="dk1"/>
                        </a:solidFill>
                        <a:latin typeface="+mn-lt"/>
                        <a:ea typeface="+mn-ea"/>
                        <a:cs typeface="+mn-cs"/>
                      </a:endParaRPr>
                    </a:p>
                    <a:p>
                      <a:pPr marL="342900" indent="-342900" algn="just">
                        <a:buFont typeface="Arial" panose="020B0604020202020204" pitchFamily="34" charset="0"/>
                        <a:buChar char="•"/>
                      </a:pPr>
                      <a:r>
                        <a:rPr lang="en-GB" sz="2400" kern="1200" dirty="0">
                          <a:solidFill>
                            <a:schemeClr val="dk1"/>
                          </a:solidFill>
                          <a:latin typeface="+mn-lt"/>
                          <a:ea typeface="+mn-ea"/>
                          <a:cs typeface="+mn-cs"/>
                        </a:rPr>
                        <a:t>The purpose of this assignment is to deepen your understanding of information security principles and practices. </a:t>
                      </a:r>
                    </a:p>
                    <a:p>
                      <a:pPr marL="342900" indent="-342900" algn="just">
                        <a:buFont typeface="Arial" panose="020B0604020202020204" pitchFamily="34" charset="0"/>
                        <a:buChar char="•"/>
                      </a:pPr>
                      <a:endParaRPr lang="en-GB" sz="1800" dirty="0">
                        <a:solidFill>
                          <a:schemeClr val="dk1"/>
                        </a:solidFill>
                        <a:effectLst/>
                        <a:latin typeface="+mn-lt"/>
                        <a:ea typeface="+mn-ea"/>
                        <a:cs typeface="+mn-cs"/>
                      </a:endParaRPr>
                    </a:p>
                    <a:p>
                      <a:pPr marL="342900" marR="0" lvl="0" indent="-3429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kern="1200" dirty="0">
                          <a:solidFill>
                            <a:schemeClr val="dk1"/>
                          </a:solidFill>
                          <a:latin typeface="+mn-lt"/>
                          <a:ea typeface="+mn-ea"/>
                          <a:cs typeface="+mn-cs"/>
                        </a:rPr>
                        <a:t>In this assignment, you will explore various aspects of information security, including risk assessment, security policies, encryption, access control,  incident response and penetration testing to expose vulnerabilities. </a:t>
                      </a:r>
                    </a:p>
                    <a:p>
                      <a:pPr marL="342900" indent="-342900" algn="just">
                        <a:buFont typeface="Arial" panose="020B0604020202020204" pitchFamily="34" charset="0"/>
                        <a:buChar char="•"/>
                      </a:pPr>
                      <a:endParaRPr lang="en-GB" sz="2400" kern="1200" dirty="0">
                        <a:solidFill>
                          <a:schemeClr val="dk1"/>
                        </a:solidFill>
                        <a:latin typeface="+mn-lt"/>
                        <a:ea typeface="+mn-ea"/>
                        <a:cs typeface="+mn-cs"/>
                      </a:endParaRPr>
                    </a:p>
                    <a:p>
                      <a:pPr marL="342900" indent="-342900" algn="just">
                        <a:buFont typeface="Arial" panose="020B0604020202020204" pitchFamily="34" charset="0"/>
                        <a:buChar char="•"/>
                      </a:pPr>
                      <a:endParaRPr lang="en-GB" sz="2400" kern="1200" dirty="0">
                        <a:solidFill>
                          <a:schemeClr val="dk1"/>
                        </a:solidFill>
                        <a:latin typeface="+mn-lt"/>
                        <a:ea typeface="+mn-ea"/>
                        <a:cs typeface="+mn-cs"/>
                      </a:endParaRPr>
                    </a:p>
                    <a:p>
                      <a:pPr marL="342900" indent="-342900" algn="just">
                        <a:buFont typeface="Arial" panose="020B0604020202020204" pitchFamily="34" charset="0"/>
                        <a:buChar char="•"/>
                      </a:pPr>
                      <a:endParaRPr lang="en-GB" sz="2400" kern="1200" dirty="0">
                        <a:solidFill>
                          <a:schemeClr val="dk1"/>
                        </a:solidFill>
                        <a:latin typeface="+mn-lt"/>
                        <a:ea typeface="+mn-ea"/>
                        <a:cs typeface="+mn-cs"/>
                      </a:endParaRPr>
                    </a:p>
                    <a:p>
                      <a:pPr marL="0" indent="0" algn="just">
                        <a:buFont typeface="Arial" panose="020B0604020202020204" pitchFamily="34" charset="0"/>
                        <a:buNone/>
                      </a:pPr>
                      <a:endParaRPr lang="en-GB" sz="2400"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2719988076"/>
                  </a:ext>
                </a:extLst>
              </a:tr>
            </a:tbl>
          </a:graphicData>
        </a:graphic>
      </p:graphicFrame>
    </p:spTree>
    <p:extLst>
      <p:ext uri="{BB962C8B-B14F-4D97-AF65-F5344CB8AC3E}">
        <p14:creationId xmlns:p14="http://schemas.microsoft.com/office/powerpoint/2010/main" val="2639191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FF03-EF66-90AD-4BEC-6E47FD9AD1C9}"/>
              </a:ext>
            </a:extLst>
          </p:cNvPr>
          <p:cNvSpPr>
            <a:spLocks noGrp="1"/>
          </p:cNvSpPr>
          <p:nvPr>
            <p:ph type="title"/>
          </p:nvPr>
        </p:nvSpPr>
        <p:spPr/>
        <p:txBody>
          <a:bodyPr/>
          <a:lstStyle/>
          <a:p>
            <a:r>
              <a:rPr lang="en-GB" b="1" dirty="0">
                <a:solidFill>
                  <a:srgbClr val="FFC000"/>
                </a:solidFill>
              </a:rPr>
              <a:t>Assignment Component</a:t>
            </a:r>
          </a:p>
        </p:txBody>
      </p:sp>
      <p:graphicFrame>
        <p:nvGraphicFramePr>
          <p:cNvPr id="7" name="Table 7">
            <a:extLst>
              <a:ext uri="{FF2B5EF4-FFF2-40B4-BE49-F238E27FC236}">
                <a16:creationId xmlns:a16="http://schemas.microsoft.com/office/drawing/2014/main" id="{2D2C0436-C274-4914-CBFE-869121E57BDD}"/>
              </a:ext>
            </a:extLst>
          </p:cNvPr>
          <p:cNvGraphicFramePr>
            <a:graphicFrameLocks noGrp="1"/>
          </p:cNvGraphicFramePr>
          <p:nvPr>
            <p:extLst>
              <p:ext uri="{D42A27DB-BD31-4B8C-83A1-F6EECF244321}">
                <p14:modId xmlns:p14="http://schemas.microsoft.com/office/powerpoint/2010/main" val="3277600801"/>
              </p:ext>
            </p:extLst>
          </p:nvPr>
        </p:nvGraphicFramePr>
        <p:xfrm>
          <a:off x="-10551" y="1123059"/>
          <a:ext cx="9154551" cy="6812280"/>
        </p:xfrm>
        <a:graphic>
          <a:graphicData uri="http://schemas.openxmlformats.org/drawingml/2006/table">
            <a:tbl>
              <a:tblPr firstRow="1" bandRow="1">
                <a:tableStyleId>{073A0DAA-6AF3-43AB-8588-CEC1D06C72B9}</a:tableStyleId>
              </a:tblPr>
              <a:tblGrid>
                <a:gridCol w="9154551">
                  <a:extLst>
                    <a:ext uri="{9D8B030D-6E8A-4147-A177-3AD203B41FA5}">
                      <a16:colId xmlns:a16="http://schemas.microsoft.com/office/drawing/2014/main" val="2920098056"/>
                    </a:ext>
                  </a:extLst>
                </a:gridCol>
              </a:tblGrid>
              <a:tr h="287320">
                <a:tc>
                  <a:txBody>
                    <a:bodyPr/>
                    <a:lstStyle/>
                    <a:p>
                      <a:r>
                        <a:rPr lang="en-GB" sz="1800" dirty="0"/>
                        <a:t>Task 1:</a:t>
                      </a:r>
                    </a:p>
                  </a:txBody>
                  <a:tcPr marL="68580" marR="68580" marT="34290" marB="34290"/>
                </a:tc>
                <a:extLst>
                  <a:ext uri="{0D108BD9-81ED-4DB2-BD59-A6C34878D82A}">
                    <a16:rowId xmlns:a16="http://schemas.microsoft.com/office/drawing/2014/main" val="3379542586"/>
                  </a:ext>
                </a:extLst>
              </a:tr>
              <a:tr h="5142821">
                <a:tc>
                  <a:txBody>
                    <a:bodyPr/>
                    <a:lstStyle/>
                    <a:p>
                      <a:endParaRPr lang="en-GB" sz="1400" kern="1200" dirty="0">
                        <a:solidFill>
                          <a:schemeClr val="dk1"/>
                        </a:solidFill>
                        <a:latin typeface="+mn-lt"/>
                        <a:ea typeface="+mn-ea"/>
                        <a:cs typeface="+mn-cs"/>
                      </a:endParaRPr>
                    </a:p>
                    <a:p>
                      <a:r>
                        <a:rPr lang="en-GB" sz="1800" b="1" u="sng" dirty="0">
                          <a:solidFill>
                            <a:schemeClr val="dk1"/>
                          </a:solidFill>
                          <a:effectLst/>
                          <a:latin typeface="+mn-lt"/>
                          <a:ea typeface="+mn-ea"/>
                          <a:cs typeface="+mn-cs"/>
                        </a:rPr>
                        <a:t>Task-1: Information Security Risk Assessment Report – 40%</a:t>
                      </a:r>
                    </a:p>
                    <a:p>
                      <a:endParaRPr lang="en-GB" sz="1800" dirty="0">
                        <a:solidFill>
                          <a:schemeClr val="dk1"/>
                        </a:solidFill>
                        <a:effectLst/>
                        <a:latin typeface="+mn-lt"/>
                        <a:ea typeface="+mn-ea"/>
                        <a:cs typeface="+mn-cs"/>
                      </a:endParaRPr>
                    </a:p>
                    <a:p>
                      <a:pPr marL="285750" lvl="0" indent="-285750">
                        <a:buFont typeface="Wingdings" panose="05000000000000000000" pitchFamily="2" charset="2"/>
                        <a:buChar char="Ø"/>
                      </a:pPr>
                      <a:r>
                        <a:rPr lang="en-GB" sz="1800" b="1" dirty="0">
                          <a:solidFill>
                            <a:schemeClr val="dk1"/>
                          </a:solidFill>
                          <a:effectLst/>
                          <a:latin typeface="+mn-lt"/>
                          <a:ea typeface="+mn-ea"/>
                          <a:cs typeface="+mn-cs"/>
                        </a:rPr>
                        <a:t>Introduction:</a:t>
                      </a:r>
                      <a:r>
                        <a:rPr lang="en-GB" sz="1800" dirty="0">
                          <a:solidFill>
                            <a:schemeClr val="dk1"/>
                          </a:solidFill>
                          <a:effectLst/>
                          <a:latin typeface="+mn-lt"/>
                          <a:ea typeface="+mn-ea"/>
                          <a:cs typeface="+mn-cs"/>
                        </a:rPr>
                        <a:t> Describe the importance of information security and risk assessment and introduce the best practices and industry standards for information security risk assessment. (5%)</a:t>
                      </a:r>
                    </a:p>
                    <a:p>
                      <a:pPr marL="285750" lvl="0" indent="-285750">
                        <a:buFont typeface="Wingdings" panose="05000000000000000000" pitchFamily="2" charset="2"/>
                        <a:buChar char="Ø"/>
                      </a:pPr>
                      <a:r>
                        <a:rPr lang="en-GB" sz="1800" b="1" dirty="0">
                          <a:solidFill>
                            <a:schemeClr val="dk1"/>
                          </a:solidFill>
                          <a:effectLst/>
                          <a:latin typeface="+mn-lt"/>
                          <a:ea typeface="+mn-ea"/>
                          <a:cs typeface="+mn-cs"/>
                        </a:rPr>
                        <a:t>Risk Identification:</a:t>
                      </a:r>
                      <a:r>
                        <a:rPr lang="en-GB" sz="1800" dirty="0">
                          <a:solidFill>
                            <a:schemeClr val="dk1"/>
                          </a:solidFill>
                          <a:effectLst/>
                          <a:latin typeface="+mn-lt"/>
                          <a:ea typeface="+mn-ea"/>
                          <a:cs typeface="+mn-cs"/>
                        </a:rPr>
                        <a:t> Identify the different assets and the vulnerabilities associated with them and prepare an asset register. (15%)</a:t>
                      </a:r>
                    </a:p>
                    <a:p>
                      <a:pPr marL="285750" lvl="0" indent="-285750">
                        <a:buFont typeface="Wingdings" panose="05000000000000000000" pitchFamily="2" charset="2"/>
                        <a:buChar char="Ø"/>
                      </a:pPr>
                      <a:r>
                        <a:rPr lang="en-GB" sz="1800" b="1" dirty="0">
                          <a:solidFill>
                            <a:schemeClr val="dk1"/>
                          </a:solidFill>
                          <a:effectLst/>
                          <a:latin typeface="+mn-lt"/>
                          <a:ea typeface="+mn-ea"/>
                          <a:cs typeface="+mn-cs"/>
                        </a:rPr>
                        <a:t>Risk Analysis and Evaluation:</a:t>
                      </a:r>
                      <a:r>
                        <a:rPr lang="en-GB" sz="1800" dirty="0">
                          <a:solidFill>
                            <a:schemeClr val="dk1"/>
                          </a:solidFill>
                          <a:effectLst/>
                          <a:latin typeface="+mn-lt"/>
                          <a:ea typeface="+mn-ea"/>
                          <a:cs typeface="+mn-cs"/>
                        </a:rPr>
                        <a:t> Present an analysis of the identified risks of selected assets and evaluate them using the chosen industry standard approaches and provide relevant information available in the public domain to support your evaluation. (20%)</a:t>
                      </a:r>
                    </a:p>
                    <a:p>
                      <a:r>
                        <a:rPr lang="en-GB" sz="1800" dirty="0">
                          <a:solidFill>
                            <a:schemeClr val="dk1"/>
                          </a:solidFill>
                          <a:effectLst/>
                          <a:latin typeface="+mn-lt"/>
                          <a:ea typeface="+mn-ea"/>
                          <a:cs typeface="+mn-cs"/>
                        </a:rPr>
                        <a:t> </a:t>
                      </a:r>
                    </a:p>
                    <a:p>
                      <a:r>
                        <a:rPr lang="en-GB" sz="1800" dirty="0">
                          <a:solidFill>
                            <a:schemeClr val="dk1"/>
                          </a:solidFill>
                          <a:effectLst/>
                          <a:latin typeface="+mn-lt"/>
                          <a:ea typeface="+mn-ea"/>
                          <a:cs typeface="+mn-cs"/>
                        </a:rPr>
                        <a:t> </a:t>
                      </a:r>
                    </a:p>
                    <a:p>
                      <a:r>
                        <a:rPr lang="en-GB" sz="1800" b="1" u="sng" dirty="0">
                          <a:solidFill>
                            <a:schemeClr val="dk1"/>
                          </a:solidFill>
                          <a:effectLst/>
                          <a:latin typeface="+mn-lt"/>
                          <a:ea typeface="+mn-ea"/>
                          <a:cs typeface="+mn-cs"/>
                        </a:rPr>
                        <a:t>Task-2: Perform Penetration Testing and Report – 40%</a:t>
                      </a:r>
                    </a:p>
                    <a:p>
                      <a:endParaRPr lang="en-GB" sz="1800" dirty="0">
                        <a:solidFill>
                          <a:schemeClr val="dk1"/>
                        </a:solidFill>
                        <a:effectLst/>
                        <a:latin typeface="+mn-lt"/>
                        <a:ea typeface="+mn-ea"/>
                        <a:cs typeface="+mn-cs"/>
                      </a:endParaRPr>
                    </a:p>
                    <a:p>
                      <a:pPr marL="285750" lvl="0" indent="-285750">
                        <a:buFont typeface="Wingdings" panose="05000000000000000000" pitchFamily="2" charset="2"/>
                        <a:buChar char="Ø"/>
                      </a:pPr>
                      <a:r>
                        <a:rPr lang="en-GB" sz="1800" b="1" dirty="0">
                          <a:solidFill>
                            <a:schemeClr val="dk1"/>
                          </a:solidFill>
                          <a:effectLst/>
                          <a:latin typeface="+mn-lt"/>
                          <a:ea typeface="+mn-ea"/>
                          <a:cs typeface="+mn-cs"/>
                        </a:rPr>
                        <a:t>Penetration Testing:</a:t>
                      </a:r>
                      <a:r>
                        <a:rPr lang="en-GB" sz="1800" dirty="0">
                          <a:solidFill>
                            <a:schemeClr val="dk1"/>
                          </a:solidFill>
                          <a:effectLst/>
                          <a:latin typeface="+mn-lt"/>
                          <a:ea typeface="+mn-ea"/>
                          <a:cs typeface="+mn-cs"/>
                        </a:rPr>
                        <a:t> Provide the evidence of your penetration testing to expose selected vulnerabilities in the risk assessment process. (20%)</a:t>
                      </a:r>
                    </a:p>
                    <a:p>
                      <a:pPr marL="285750" lvl="0" indent="-285750">
                        <a:buFont typeface="Wingdings" panose="05000000000000000000" pitchFamily="2" charset="2"/>
                        <a:buChar char="Ø"/>
                      </a:pPr>
                      <a:r>
                        <a:rPr lang="en-GB" sz="1800" b="1" dirty="0">
                          <a:solidFill>
                            <a:schemeClr val="dk1"/>
                          </a:solidFill>
                          <a:effectLst/>
                          <a:latin typeface="+mn-lt"/>
                          <a:ea typeface="+mn-ea"/>
                          <a:cs typeface="+mn-cs"/>
                        </a:rPr>
                        <a:t>Risk Identification:</a:t>
                      </a:r>
                      <a:r>
                        <a:rPr lang="en-GB" sz="1800" dirty="0">
                          <a:solidFill>
                            <a:schemeClr val="dk1"/>
                          </a:solidFill>
                          <a:effectLst/>
                          <a:latin typeface="+mn-lt"/>
                          <a:ea typeface="+mn-ea"/>
                          <a:cs typeface="+mn-cs"/>
                        </a:rPr>
                        <a:t> Produce a penetration test report using an industry standard. (20%)</a:t>
                      </a:r>
                    </a:p>
                    <a:p>
                      <a:r>
                        <a:rPr lang="en-GB" sz="1800" dirty="0">
                          <a:solidFill>
                            <a:schemeClr val="dk1"/>
                          </a:solidFill>
                          <a:effectLst/>
                          <a:latin typeface="+mn-lt"/>
                          <a:ea typeface="+mn-ea"/>
                          <a:cs typeface="+mn-cs"/>
                        </a:rPr>
                        <a:t> </a:t>
                      </a:r>
                    </a:p>
                    <a:p>
                      <a:r>
                        <a:rPr lang="en-GB" sz="1800" b="1" u="sng" dirty="0">
                          <a:solidFill>
                            <a:schemeClr val="dk1"/>
                          </a:solidFill>
                          <a:effectLst/>
                          <a:latin typeface="+mn-lt"/>
                          <a:ea typeface="+mn-ea"/>
                          <a:cs typeface="+mn-cs"/>
                        </a:rPr>
                        <a:t>Task-3: Security Policies – 20%</a:t>
                      </a:r>
                    </a:p>
                    <a:p>
                      <a:endParaRPr lang="en-GB" sz="1800" dirty="0">
                        <a:solidFill>
                          <a:schemeClr val="dk1"/>
                        </a:solidFill>
                        <a:effectLst/>
                        <a:latin typeface="+mn-lt"/>
                        <a:ea typeface="+mn-ea"/>
                        <a:cs typeface="+mn-cs"/>
                      </a:endParaRPr>
                    </a:p>
                    <a:p>
                      <a:pPr lvl="0"/>
                      <a:r>
                        <a:rPr lang="en-GB" sz="1800" dirty="0">
                          <a:solidFill>
                            <a:schemeClr val="dk1"/>
                          </a:solidFill>
                          <a:effectLst/>
                          <a:latin typeface="+mn-lt"/>
                          <a:ea typeface="+mn-ea"/>
                          <a:cs typeface="+mn-cs"/>
                        </a:rPr>
                        <a:t>Provide security policies for the organisation. (20%)</a:t>
                      </a:r>
                    </a:p>
                    <a:p>
                      <a:pPr marL="0" indent="0">
                        <a:buFont typeface="Arial" panose="020B0604020202020204" pitchFamily="34" charset="0"/>
                        <a:buNone/>
                      </a:pPr>
                      <a:endParaRPr lang="en-GB" sz="1400" kern="1200" dirty="0">
                        <a:solidFill>
                          <a:schemeClr val="dk1"/>
                        </a:solidFill>
                        <a:latin typeface="+mn-lt"/>
                        <a:ea typeface="+mn-ea"/>
                        <a:cs typeface="+mn-cs"/>
                      </a:endParaRPr>
                    </a:p>
                    <a:p>
                      <a:endParaRPr lang="en-GB" sz="1400" dirty="0"/>
                    </a:p>
                  </a:txBody>
                  <a:tcPr marL="68580" marR="68580" marT="34290" marB="34290"/>
                </a:tc>
                <a:extLst>
                  <a:ext uri="{0D108BD9-81ED-4DB2-BD59-A6C34878D82A}">
                    <a16:rowId xmlns:a16="http://schemas.microsoft.com/office/drawing/2014/main" val="2719988076"/>
                  </a:ext>
                </a:extLst>
              </a:tr>
            </a:tbl>
          </a:graphicData>
        </a:graphic>
      </p:graphicFrame>
    </p:spTree>
    <p:extLst>
      <p:ext uri="{BB962C8B-B14F-4D97-AF65-F5344CB8AC3E}">
        <p14:creationId xmlns:p14="http://schemas.microsoft.com/office/powerpoint/2010/main" val="3105518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DF96-17B4-1E33-FAD4-2F757C75ADCE}"/>
              </a:ext>
            </a:extLst>
          </p:cNvPr>
          <p:cNvSpPr>
            <a:spLocks noGrp="1"/>
          </p:cNvSpPr>
          <p:nvPr>
            <p:ph type="title"/>
          </p:nvPr>
        </p:nvSpPr>
        <p:spPr/>
        <p:txBody>
          <a:bodyPr/>
          <a:lstStyle/>
          <a:p>
            <a:r>
              <a:rPr lang="en-GB" b="1" dirty="0">
                <a:solidFill>
                  <a:srgbClr val="FFC000"/>
                </a:solidFill>
              </a:rPr>
              <a:t>Assignment Structure</a:t>
            </a:r>
          </a:p>
        </p:txBody>
      </p:sp>
      <p:sp>
        <p:nvSpPr>
          <p:cNvPr id="3" name="Content Placeholder 2">
            <a:extLst>
              <a:ext uri="{FF2B5EF4-FFF2-40B4-BE49-F238E27FC236}">
                <a16:creationId xmlns:a16="http://schemas.microsoft.com/office/drawing/2014/main" id="{F98E206B-4BB4-23BD-54DB-F2B280C7EB59}"/>
              </a:ext>
            </a:extLst>
          </p:cNvPr>
          <p:cNvSpPr>
            <a:spLocks noGrp="1"/>
          </p:cNvSpPr>
          <p:nvPr>
            <p:ph sz="half" idx="1"/>
          </p:nvPr>
        </p:nvSpPr>
        <p:spPr>
          <a:xfrm>
            <a:off x="84407" y="2067952"/>
            <a:ext cx="8138604" cy="3416320"/>
          </a:xfrm>
        </p:spPr>
        <p:txBody>
          <a:bodyPr/>
          <a:lstStyle/>
          <a:p>
            <a:pPr>
              <a:buFont typeface="Wingdings" panose="05000000000000000000" pitchFamily="2" charset="2"/>
              <a:buChar char="Ø"/>
            </a:pPr>
            <a:r>
              <a:rPr lang="en-GB" sz="2000" b="1" dirty="0"/>
              <a:t>CU Group Cover Page</a:t>
            </a:r>
          </a:p>
          <a:p>
            <a:pPr>
              <a:buFont typeface="Wingdings" panose="05000000000000000000" pitchFamily="2" charset="2"/>
              <a:buChar char="Ø"/>
            </a:pPr>
            <a:r>
              <a:rPr lang="en-GB" sz="2000" b="1" dirty="0"/>
              <a:t>Introduction: </a:t>
            </a:r>
          </a:p>
          <a:p>
            <a:pPr>
              <a:buFont typeface="Wingdings" panose="05000000000000000000" pitchFamily="2" charset="2"/>
              <a:buChar char="Ø"/>
            </a:pPr>
            <a:r>
              <a:rPr lang="en-GB" sz="2000" b="1" dirty="0"/>
              <a:t>Risk</a:t>
            </a:r>
            <a:r>
              <a:rPr lang="en-GB" sz="2000" b="1" dirty="0">
                <a:solidFill>
                  <a:schemeClr val="dk1"/>
                </a:solidFill>
                <a:effectLst/>
                <a:latin typeface="+mn-lt"/>
                <a:ea typeface="+mn-ea"/>
                <a:cs typeface="+mn-cs"/>
              </a:rPr>
              <a:t> </a:t>
            </a:r>
            <a:r>
              <a:rPr lang="en-GB" sz="2000" b="1" dirty="0"/>
              <a:t>Assessment.</a:t>
            </a:r>
          </a:p>
          <a:p>
            <a:pPr>
              <a:buFont typeface="Wingdings" panose="05000000000000000000" pitchFamily="2" charset="2"/>
              <a:buChar char="Ø"/>
            </a:pPr>
            <a:r>
              <a:rPr lang="en-GB" sz="2000" b="1" dirty="0"/>
              <a:t> </a:t>
            </a:r>
            <a:r>
              <a:rPr lang="en-GB" sz="2000" b="1" kern="1200" dirty="0">
                <a:solidFill>
                  <a:schemeClr val="dk1"/>
                </a:solidFill>
                <a:latin typeface="+mn-lt"/>
                <a:ea typeface="+mn-ea"/>
                <a:cs typeface="+mn-cs"/>
              </a:rPr>
              <a:t>Security Policies.</a:t>
            </a:r>
          </a:p>
          <a:p>
            <a:pPr>
              <a:buFont typeface="Wingdings" panose="05000000000000000000" pitchFamily="2" charset="2"/>
              <a:buChar char="Ø"/>
            </a:pPr>
            <a:r>
              <a:rPr lang="en-GB" sz="2000" b="1" dirty="0"/>
              <a:t>Conclusion.</a:t>
            </a:r>
          </a:p>
          <a:p>
            <a:pPr>
              <a:buFont typeface="Wingdings" panose="05000000000000000000" pitchFamily="2" charset="2"/>
              <a:buChar char="Ø"/>
            </a:pPr>
            <a:r>
              <a:rPr lang="en-GB" sz="2000" b="1" dirty="0">
                <a:solidFill>
                  <a:schemeClr val="dk1"/>
                </a:solidFill>
                <a:effectLst/>
                <a:latin typeface="+mn-lt"/>
                <a:ea typeface="+mn-ea"/>
                <a:cs typeface="+mn-cs"/>
              </a:rPr>
              <a:t>penetration testing</a:t>
            </a:r>
            <a:endParaRPr lang="en-GB" sz="2000" b="1" dirty="0"/>
          </a:p>
          <a:p>
            <a:pPr marL="342900" indent="-342900">
              <a:buFont typeface="Arial" panose="020B0604020202020204" pitchFamily="34" charset="0"/>
              <a:buChar char="•"/>
            </a:pPr>
            <a:r>
              <a:rPr lang="en-GB" sz="2000" dirty="0"/>
              <a:t>Screenshots what you did in lab </a:t>
            </a:r>
          </a:p>
          <a:p>
            <a:pPr>
              <a:buFont typeface="Wingdings" panose="05000000000000000000" pitchFamily="2" charset="2"/>
              <a:buChar char="Ø"/>
            </a:pPr>
            <a:r>
              <a:rPr lang="en-GB" sz="2000" b="1" dirty="0"/>
              <a:t>References</a:t>
            </a:r>
          </a:p>
          <a:p>
            <a:pPr>
              <a:buFont typeface="Wingdings" panose="05000000000000000000" pitchFamily="2" charset="2"/>
              <a:buChar char="Ø"/>
            </a:pPr>
            <a:r>
              <a:rPr lang="en-GB" sz="2000" b="1" dirty="0"/>
              <a:t>Appendix </a:t>
            </a:r>
          </a:p>
          <a:p>
            <a:endParaRPr lang="en-GB" dirty="0"/>
          </a:p>
          <a:p>
            <a:endParaRPr lang="en-GB" dirty="0"/>
          </a:p>
        </p:txBody>
      </p:sp>
      <p:pic>
        <p:nvPicPr>
          <p:cNvPr id="6" name="Picture 5" descr="A screenshot of the CMI website showing an example online article which is currently available online&#10;&#10;Description automatically generated with medium confidence">
            <a:extLst>
              <a:ext uri="{FF2B5EF4-FFF2-40B4-BE49-F238E27FC236}">
                <a16:creationId xmlns:a16="http://schemas.microsoft.com/office/drawing/2014/main" id="{DB7A70F5-CD90-7036-D32A-0A074984961A}"/>
              </a:ext>
              <a:ext uri="{C183D7F6-B498-43B3-948B-1728B52AA6E4}">
                <adec:decorative xmlns:adec="http://schemas.microsoft.com/office/drawing/2017/decorative" val="0"/>
              </a:ext>
            </a:extLst>
          </p:cNvPr>
          <p:cNvPicPr>
            <a:picLocks noChangeAspect="1"/>
          </p:cNvPicPr>
          <p:nvPr/>
        </p:nvPicPr>
        <p:blipFill rotWithShape="1">
          <a:blip r:embed="rId2"/>
          <a:srcRect l="10995" t="12427" r="10728" b="1489"/>
          <a:stretch/>
        </p:blipFill>
        <p:spPr>
          <a:xfrm>
            <a:off x="5380892" y="3274668"/>
            <a:ext cx="3678701" cy="2440332"/>
          </a:xfrm>
          <a:prstGeom prst="rect">
            <a:avLst/>
          </a:prstGeom>
        </p:spPr>
      </p:pic>
      <p:sp>
        <p:nvSpPr>
          <p:cNvPr id="7" name="TextBox 6">
            <a:extLst>
              <a:ext uri="{FF2B5EF4-FFF2-40B4-BE49-F238E27FC236}">
                <a16:creationId xmlns:a16="http://schemas.microsoft.com/office/drawing/2014/main" id="{F7FF8A06-C519-FFB9-74F6-52C096D409C1}"/>
              </a:ext>
            </a:extLst>
          </p:cNvPr>
          <p:cNvSpPr txBox="1"/>
          <p:nvPr/>
        </p:nvSpPr>
        <p:spPr>
          <a:xfrm>
            <a:off x="5145309" y="5715000"/>
            <a:ext cx="4033562" cy="300082"/>
          </a:xfrm>
          <a:prstGeom prst="rect">
            <a:avLst/>
          </a:prstGeom>
          <a:noFill/>
        </p:spPr>
        <p:txBody>
          <a:bodyPr wrap="square" rtlCol="0">
            <a:spAutoFit/>
          </a:bodyPr>
          <a:lstStyle/>
          <a:p>
            <a:pPr algn="ctr"/>
            <a:r>
              <a:rPr lang="en-GB" sz="1350" b="1" dirty="0">
                <a:hlinkClick r:id="rId3"/>
              </a:rPr>
              <a:t>CMI Website &amp; Online Articles</a:t>
            </a:r>
            <a:endParaRPr lang="en-GB" sz="1350" b="1" dirty="0"/>
          </a:p>
        </p:txBody>
      </p:sp>
    </p:spTree>
    <p:extLst>
      <p:ext uri="{BB962C8B-B14F-4D97-AF65-F5344CB8AC3E}">
        <p14:creationId xmlns:p14="http://schemas.microsoft.com/office/powerpoint/2010/main" val="3240247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BB5D43481EDA4BB6B6D05508946B51" ma:contentTypeVersion="7" ma:contentTypeDescription="Create a new document." ma:contentTypeScope="" ma:versionID="2c34f4a91bc14787761018fb9d33ff0a">
  <xsd:schema xmlns:xsd="http://www.w3.org/2001/XMLSchema" xmlns:xs="http://www.w3.org/2001/XMLSchema" xmlns:p="http://schemas.microsoft.com/office/2006/metadata/properties" xmlns:ns3="6a6bacef-10fa-4522-8eef-4d857fddb7b0" xmlns:ns4="b33ff8d8-e1d6-4840-b566-df255b78bc2e" targetNamespace="http://schemas.microsoft.com/office/2006/metadata/properties" ma:root="true" ma:fieldsID="48b7eb447245580b8b2846c295770752" ns3:_="" ns4:_="">
    <xsd:import namespace="6a6bacef-10fa-4522-8eef-4d857fddb7b0"/>
    <xsd:import namespace="b33ff8d8-e1d6-4840-b566-df255b78bc2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6bacef-10fa-4522-8eef-4d857fddb7b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3ff8d8-e1d6-4840-b566-df255b78bc2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16DDD9-7D6A-4262-AA3D-B596AC3ABB1F}">
  <ds:schemaRefs>
    <ds:schemaRef ds:uri="6a6bacef-10fa-4522-8eef-4d857fddb7b0"/>
    <ds:schemaRef ds:uri="http://purl.org/dc/dcmitype/"/>
    <ds:schemaRef ds:uri="http://schemas.microsoft.com/office/2006/metadata/properties"/>
    <ds:schemaRef ds:uri="http://purl.org/dc/terms/"/>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b33ff8d8-e1d6-4840-b566-df255b78bc2e"/>
  </ds:schemaRefs>
</ds:datastoreItem>
</file>

<file path=customXml/itemProps2.xml><?xml version="1.0" encoding="utf-8"?>
<ds:datastoreItem xmlns:ds="http://schemas.openxmlformats.org/officeDocument/2006/customXml" ds:itemID="{C54CD89E-66B6-4C26-B30D-DF836022AF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6bacef-10fa-4522-8eef-4d857fddb7b0"/>
    <ds:schemaRef ds:uri="b33ff8d8-e1d6-4840-b566-df255b78bc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9C7381-1049-4DCB-8C05-7DB3E48E19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2168</TotalTime>
  <Words>1976</Words>
  <Application>Microsoft Office PowerPoint</Application>
  <PresentationFormat>On-screen Show (4:3)</PresentationFormat>
  <Paragraphs>279</Paragraphs>
  <Slides>35</Slides>
  <Notes>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MT</vt:lpstr>
      <vt:lpstr>Calibri</vt:lpstr>
      <vt:lpstr>Helvetica</vt:lpstr>
      <vt:lpstr>Söhne</vt:lpstr>
      <vt:lpstr>Times New Roman</vt:lpstr>
      <vt:lpstr>Wingdings</vt:lpstr>
      <vt:lpstr>Office Theme</vt:lpstr>
      <vt:lpstr> Information Security</vt:lpstr>
      <vt:lpstr>Welcome!</vt:lpstr>
      <vt:lpstr>Course Objectives</vt:lpstr>
      <vt:lpstr>Weekly Schedule</vt:lpstr>
      <vt:lpstr>Assignment 1 – Portfolio       Assignment 2 – Individual Presentation &amp; 1000 report </vt:lpstr>
      <vt:lpstr>Learning Outcomes</vt:lpstr>
      <vt:lpstr>Assignment 1</vt:lpstr>
      <vt:lpstr>Assignment Component</vt:lpstr>
      <vt:lpstr>Assignment Structure</vt:lpstr>
      <vt:lpstr>Assignment ‘Top Tips’!</vt:lpstr>
      <vt:lpstr>Assignment 1 – Portfolio      Assignment 2 – Individual Presentation &amp; 1000 report </vt:lpstr>
      <vt:lpstr>Learning Outcomes</vt:lpstr>
      <vt:lpstr>Assignment 2</vt:lpstr>
      <vt:lpstr>Assignment Component</vt:lpstr>
      <vt:lpstr>Assignment ‘Top Tips’!</vt:lpstr>
      <vt:lpstr>Let’s get started!</vt:lpstr>
      <vt:lpstr>Wat is security ?</vt:lpstr>
      <vt:lpstr>Definitions</vt:lpstr>
      <vt:lpstr>Security domains  </vt:lpstr>
      <vt:lpstr>What is Information Security?</vt:lpstr>
      <vt:lpstr>What is Information  Security?</vt:lpstr>
      <vt:lpstr>What is Information  Security?</vt:lpstr>
      <vt:lpstr>C.I.A. Triangle</vt:lpstr>
      <vt:lpstr>C.I.A. Triangle</vt:lpstr>
      <vt:lpstr>Why is Information  Security important?</vt:lpstr>
      <vt:lpstr>Types of information </vt:lpstr>
      <vt:lpstr>Types of information </vt:lpstr>
      <vt:lpstr>Information Security Management</vt:lpstr>
      <vt:lpstr>Threat, Vulnerability, Risk and Control</vt:lpstr>
      <vt:lpstr>Threat, Vulnerability, Risk and Control</vt:lpstr>
      <vt:lpstr>The Need for Information Security</vt:lpstr>
      <vt:lpstr>Discussion</vt:lpstr>
      <vt:lpstr>Homework</vt:lpstr>
      <vt:lpstr>What’s next on the agenda?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ab2590;Emmanuel Hemmings</dc:creator>
  <cp:lastModifiedBy>Mohamed Gorada</cp:lastModifiedBy>
  <cp:revision>39</cp:revision>
  <dcterms:created xsi:type="dcterms:W3CDTF">2021-01-11T22:44:51Z</dcterms:created>
  <dcterms:modified xsi:type="dcterms:W3CDTF">2025-02-26T13:46:05Z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2019-09-25T00:00:00Z</vt:filetime>
  </property>
  <property fmtid="{D5CDD505-2E9C-101B-9397-08002B2CF9AE}" pid="3" name="Creator">
    <vt:lpwstr>Microsoft® PowerPoint® 2016</vt:lpwstr>
  </property>
  <property fmtid="{D5CDD505-2E9C-101B-9397-08002B2CF9AE}" pid="4" name="LastSaved">
    <vt:filetime>2021-01-11T00:00:00Z</vt:filetime>
  </property>
  <property fmtid="{D5CDD505-2E9C-101B-9397-08002B2CF9AE}" pid="5" name="ContentTypeId">
    <vt:lpwstr>0x0101002CBB5D43481EDA4BB6B6D05508946B51</vt:lpwstr>
  </property>
</Properties>
</file>